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75" r:id="rId2"/>
    <p:sldMasterId id="2147483713" r:id="rId3"/>
  </p:sldMasterIdLst>
  <p:notesMasterIdLst>
    <p:notesMasterId r:id="rId28"/>
  </p:notesMasterIdLst>
  <p:sldIdLst>
    <p:sldId id="292" r:id="rId4"/>
    <p:sldId id="351" r:id="rId5"/>
    <p:sldId id="315" r:id="rId6"/>
    <p:sldId id="356" r:id="rId7"/>
    <p:sldId id="376" r:id="rId8"/>
    <p:sldId id="348" r:id="rId9"/>
    <p:sldId id="368" r:id="rId10"/>
    <p:sldId id="353" r:id="rId11"/>
    <p:sldId id="354" r:id="rId12"/>
    <p:sldId id="373" r:id="rId13"/>
    <p:sldId id="340" r:id="rId14"/>
    <p:sldId id="341" r:id="rId15"/>
    <p:sldId id="342" r:id="rId16"/>
    <p:sldId id="345" r:id="rId17"/>
    <p:sldId id="343" r:id="rId18"/>
    <p:sldId id="344" r:id="rId19"/>
    <p:sldId id="372" r:id="rId20"/>
    <p:sldId id="346" r:id="rId21"/>
    <p:sldId id="360" r:id="rId22"/>
    <p:sldId id="334" r:id="rId23"/>
    <p:sldId id="336" r:id="rId24"/>
    <p:sldId id="347" r:id="rId25"/>
    <p:sldId id="312" r:id="rId26"/>
    <p:sldId id="375" r:id="rId27"/>
  </p:sldIdLst>
  <p:sldSz cx="9144000" cy="6858000" type="screen4x3"/>
  <p:notesSz cx="6858000" cy="9144000"/>
  <p:defaultTextStyle>
    <a:defPPr>
      <a:defRPr lang="nl-NL"/>
    </a:defPPr>
    <a:lvl1pPr algn="l" rtl="0" fontAlgn="base">
      <a:lnSpc>
        <a:spcPct val="90000"/>
      </a:lnSpc>
      <a:spcBef>
        <a:spcPct val="20000"/>
      </a:spcBef>
      <a:spcAft>
        <a:spcPct val="0"/>
      </a:spcAft>
      <a:defRPr sz="2800" kern="1200">
        <a:solidFill>
          <a:srgbClr val="990000"/>
        </a:solidFill>
        <a:latin typeface="Palatino Linotype" pitchFamily="18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defRPr sz="2800" kern="1200">
        <a:solidFill>
          <a:srgbClr val="990000"/>
        </a:solidFill>
        <a:latin typeface="Palatino Linotype" pitchFamily="18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defRPr sz="2800" kern="1200">
        <a:solidFill>
          <a:srgbClr val="990000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defRPr sz="2800" kern="1200">
        <a:solidFill>
          <a:srgbClr val="990000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defRPr sz="2800" kern="1200">
        <a:solidFill>
          <a:srgbClr val="990000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990000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990000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990000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990000"/>
        </a:solidFill>
        <a:latin typeface="Palatino Linotyp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6600"/>
    <a:srgbClr val="FF9900"/>
    <a:srgbClr val="0099FF"/>
    <a:srgbClr val="FF0000"/>
    <a:srgbClr val="990000"/>
    <a:srgbClr val="CC3300"/>
    <a:srgbClr val="FFFF66"/>
    <a:srgbClr val="339933"/>
    <a:srgbClr val="0099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63" autoAdjust="0"/>
    <p:restoredTop sz="94693" autoAdjust="0"/>
  </p:normalViewPr>
  <p:slideViewPr>
    <p:cSldViewPr>
      <p:cViewPr>
        <p:scale>
          <a:sx n="75" d="100"/>
          <a:sy n="75" d="100"/>
        </p:scale>
        <p:origin x="-2400" y="-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werkblad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werkblad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werkblad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werkblad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werkblad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werkblad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werkblad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werkblad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werkblad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werkblad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werkblad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NL"/>
  <c:chart>
    <c:autoTitleDeleted val="1"/>
    <c:view3D>
      <c:rotX val="10"/>
      <c:rotY val="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6303043826129501E-2"/>
          <c:y val="0.1214375753121448"/>
          <c:w val="0.96739391234774164"/>
          <c:h val="0.66175937716322353"/>
        </c:manualLayout>
      </c:layout>
      <c:bar3DChart>
        <c:barDir val="col"/>
        <c:grouping val="percentStacked"/>
        <c:ser>
          <c:idx val="0"/>
          <c:order val="0"/>
          <c:tx>
            <c:strRef>
              <c:f>Blad1!$B$1</c:f>
              <c:strCache>
                <c:ptCount val="1"/>
                <c:pt idx="0">
                  <c:v>m3</c:v>
                </c:pt>
              </c:strCache>
            </c:strRef>
          </c:tx>
          <c:dLbls>
            <c:delete val="1"/>
          </c:dLbls>
          <c:cat>
            <c:strRef>
              <c:f>Blad1!$A$2:$A$5</c:f>
              <c:strCache>
                <c:ptCount val="3"/>
                <c:pt idx="0">
                  <c:v>voorheen</c:v>
                </c:pt>
                <c:pt idx="1">
                  <c:v>2013</c:v>
                </c:pt>
                <c:pt idx="2">
                  <c:v>toekomst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2"/>
          <c:order val="1"/>
          <c:tx>
            <c:strRef>
              <c:f>Blad1!$D$1</c:f>
              <c:strCache>
                <c:ptCount val="1"/>
                <c:pt idx="0">
                  <c:v>natuur</c:v>
                </c:pt>
              </c:strCache>
            </c:strRef>
          </c:tx>
          <c:dLbls>
            <c:delete val="1"/>
          </c:dLbls>
          <c:cat>
            <c:strRef>
              <c:f>Blad1!$A$2:$A$5</c:f>
              <c:strCache>
                <c:ptCount val="3"/>
                <c:pt idx="0">
                  <c:v>voorheen</c:v>
                </c:pt>
                <c:pt idx="1">
                  <c:v>2013</c:v>
                </c:pt>
                <c:pt idx="2">
                  <c:v>toekomst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</c:ser>
        <c:ser>
          <c:idx val="3"/>
          <c:order val="2"/>
          <c:tx>
            <c:strRef>
              <c:f>Blad1!$C$1</c:f>
              <c:strCache>
                <c:ptCount val="1"/>
                <c:pt idx="0">
                  <c:v>recreatie</c:v>
                </c:pt>
              </c:strCache>
            </c:strRef>
          </c:tx>
          <c:dLbls>
            <c:delete val="1"/>
          </c:dLbls>
          <c:cat>
            <c:strRef>
              <c:f>Blad1!$A$2:$A$5</c:f>
              <c:strCache>
                <c:ptCount val="3"/>
                <c:pt idx="0">
                  <c:v>voorheen</c:v>
                </c:pt>
                <c:pt idx="1">
                  <c:v>2013</c:v>
                </c:pt>
                <c:pt idx="2">
                  <c:v>toekomst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133931008"/>
        <c:axId val="133932544"/>
        <c:axId val="0"/>
      </c:bar3DChart>
      <c:catAx>
        <c:axId val="13393100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nl-NL"/>
          </a:p>
        </c:txPr>
        <c:crossAx val="133932544"/>
        <c:crosses val="autoZero"/>
        <c:auto val="1"/>
        <c:lblAlgn val="ctr"/>
        <c:lblOffset val="100"/>
      </c:catAx>
      <c:valAx>
        <c:axId val="133932544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3393100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82132015677062953"/>
          <c:y val="0.27947749395366461"/>
          <c:w val="0.15200213515024993"/>
          <c:h val="0.33850747352858312"/>
        </c:manualLayout>
      </c:layout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nl-NL"/>
        </a:p>
      </c:txPr>
    </c:legend>
    <c:plotVisOnly val="1"/>
  </c:chart>
  <c:txPr>
    <a:bodyPr/>
    <a:lstStyle/>
    <a:p>
      <a:pPr algn="just">
        <a:defRPr sz="1800"/>
      </a:pPr>
      <a:endParaRPr lang="nl-NL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NL"/>
  <c:chart>
    <c:autoTitleDeleted val="1"/>
    <c:view3D>
      <c:rotX val="10"/>
      <c:rotY val="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6303043826129498E-2"/>
          <c:y val="0.1214375753121448"/>
          <c:w val="0.96739391234774164"/>
          <c:h val="0.6617593771632243"/>
        </c:manualLayout>
      </c:layout>
      <c:bar3DChart>
        <c:barDir val="col"/>
        <c:grouping val="percentStacked"/>
        <c:ser>
          <c:idx val="0"/>
          <c:order val="0"/>
          <c:tx>
            <c:strRef>
              <c:f>Blad1!$B$1</c:f>
              <c:strCache>
                <c:ptCount val="1"/>
                <c:pt idx="0">
                  <c:v>m3</c:v>
                </c:pt>
              </c:strCache>
            </c:strRef>
          </c:tx>
          <c:dLbls>
            <c:delete val="1"/>
          </c:dLbls>
          <c:cat>
            <c:strRef>
              <c:f>Blad1!$A$2:$A$5</c:f>
              <c:strCache>
                <c:ptCount val="3"/>
                <c:pt idx="0">
                  <c:v>voorheen</c:v>
                </c:pt>
                <c:pt idx="1">
                  <c:v>2013</c:v>
                </c:pt>
                <c:pt idx="2">
                  <c:v>toekomst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</c:ser>
        <c:ser>
          <c:idx val="2"/>
          <c:order val="1"/>
          <c:tx>
            <c:strRef>
              <c:f>Blad1!$D$1</c:f>
              <c:strCache>
                <c:ptCount val="1"/>
                <c:pt idx="0">
                  <c:v>natuur</c:v>
                </c:pt>
              </c:strCache>
            </c:strRef>
          </c:tx>
          <c:dLbls>
            <c:delete val="1"/>
          </c:dLbls>
          <c:cat>
            <c:strRef>
              <c:f>Blad1!$A$2:$A$5</c:f>
              <c:strCache>
                <c:ptCount val="3"/>
                <c:pt idx="0">
                  <c:v>voorheen</c:v>
                </c:pt>
                <c:pt idx="1">
                  <c:v>2013</c:v>
                </c:pt>
                <c:pt idx="2">
                  <c:v>toekomst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</c:ser>
        <c:ser>
          <c:idx val="3"/>
          <c:order val="2"/>
          <c:tx>
            <c:strRef>
              <c:f>Blad1!$C$1</c:f>
              <c:strCache>
                <c:ptCount val="1"/>
                <c:pt idx="0">
                  <c:v>recreatie</c:v>
                </c:pt>
              </c:strCache>
            </c:strRef>
          </c:tx>
          <c:dLbls>
            <c:delete val="1"/>
          </c:dLbls>
          <c:cat>
            <c:strRef>
              <c:f>Blad1!$A$2:$A$5</c:f>
              <c:strCache>
                <c:ptCount val="3"/>
                <c:pt idx="0">
                  <c:v>voorheen</c:v>
                </c:pt>
                <c:pt idx="1">
                  <c:v>2013</c:v>
                </c:pt>
                <c:pt idx="2">
                  <c:v>toekomst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160653312"/>
        <c:axId val="160654848"/>
        <c:axId val="0"/>
      </c:bar3DChart>
      <c:catAx>
        <c:axId val="1606533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nl-NL"/>
          </a:p>
        </c:txPr>
        <c:crossAx val="160654848"/>
        <c:crosses val="autoZero"/>
        <c:auto val="1"/>
        <c:lblAlgn val="ctr"/>
        <c:lblOffset val="100"/>
      </c:catAx>
      <c:valAx>
        <c:axId val="160654848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6065331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82132015677062953"/>
          <c:y val="0.27947749395366506"/>
          <c:w val="0.15200213515025007"/>
          <c:h val="0.3385074735285834"/>
        </c:manualLayout>
      </c:layout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nl-NL"/>
        </a:p>
      </c:txPr>
    </c:legend>
    <c:plotVisOnly val="1"/>
  </c:chart>
  <c:txPr>
    <a:bodyPr/>
    <a:lstStyle/>
    <a:p>
      <a:pPr algn="just">
        <a:defRPr sz="1800"/>
      </a:pPr>
      <a:endParaRPr lang="nl-NL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NL"/>
  <c:chart>
    <c:autoTitleDeleted val="1"/>
    <c:view3D>
      <c:rotX val="10"/>
      <c:rotY val="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6303043826129498E-2"/>
          <c:y val="0.1214375753121448"/>
          <c:w val="0.96739391234774164"/>
          <c:h val="0.66175937716322386"/>
        </c:manualLayout>
      </c:layout>
      <c:bar3DChart>
        <c:barDir val="col"/>
        <c:grouping val="percentStacked"/>
        <c:ser>
          <c:idx val="0"/>
          <c:order val="0"/>
          <c:tx>
            <c:strRef>
              <c:f>Blad1!$B$1</c:f>
              <c:strCache>
                <c:ptCount val="1"/>
                <c:pt idx="0">
                  <c:v>m3</c:v>
                </c:pt>
              </c:strCache>
            </c:strRef>
          </c:tx>
          <c:dLbls>
            <c:delete val="1"/>
          </c:dLbls>
          <c:cat>
            <c:strRef>
              <c:f>Blad1!$A$2:$A$5</c:f>
              <c:strCache>
                <c:ptCount val="3"/>
                <c:pt idx="0">
                  <c:v>voorheen</c:v>
                </c:pt>
                <c:pt idx="1">
                  <c:v>2013</c:v>
                </c:pt>
                <c:pt idx="2">
                  <c:v>toekomst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2"/>
          <c:order val="1"/>
          <c:tx>
            <c:strRef>
              <c:f>Blad1!$D$1</c:f>
              <c:strCache>
                <c:ptCount val="1"/>
                <c:pt idx="0">
                  <c:v>natuur</c:v>
                </c:pt>
              </c:strCache>
            </c:strRef>
          </c:tx>
          <c:dLbls>
            <c:delete val="1"/>
          </c:dLbls>
          <c:cat>
            <c:strRef>
              <c:f>Blad1!$A$2:$A$5</c:f>
              <c:strCache>
                <c:ptCount val="3"/>
                <c:pt idx="0">
                  <c:v>voorheen</c:v>
                </c:pt>
                <c:pt idx="1">
                  <c:v>2013</c:v>
                </c:pt>
                <c:pt idx="2">
                  <c:v>toekomst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ser>
          <c:idx val="3"/>
          <c:order val="2"/>
          <c:tx>
            <c:strRef>
              <c:f>Blad1!$C$1</c:f>
              <c:strCache>
                <c:ptCount val="1"/>
                <c:pt idx="0">
                  <c:v>recreatie</c:v>
                </c:pt>
              </c:strCache>
            </c:strRef>
          </c:tx>
          <c:dLbls>
            <c:delete val="1"/>
          </c:dLbls>
          <c:cat>
            <c:strRef>
              <c:f>Blad1!$A$2:$A$5</c:f>
              <c:strCache>
                <c:ptCount val="3"/>
                <c:pt idx="0">
                  <c:v>voorheen</c:v>
                </c:pt>
                <c:pt idx="1">
                  <c:v>2013</c:v>
                </c:pt>
                <c:pt idx="2">
                  <c:v>toekomst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160738304"/>
        <c:axId val="160740096"/>
        <c:axId val="0"/>
      </c:bar3DChart>
      <c:catAx>
        <c:axId val="16073830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nl-NL"/>
          </a:p>
        </c:txPr>
        <c:crossAx val="160740096"/>
        <c:crosses val="autoZero"/>
        <c:auto val="1"/>
        <c:lblAlgn val="ctr"/>
        <c:lblOffset val="100"/>
      </c:catAx>
      <c:valAx>
        <c:axId val="160740096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607383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82132015677062953"/>
          <c:y val="0.27947749395366484"/>
          <c:w val="0.15200213515024999"/>
          <c:h val="0.33850747352858324"/>
        </c:manualLayout>
      </c:layout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nl-NL"/>
        </a:p>
      </c:txPr>
    </c:legend>
    <c:plotVisOnly val="1"/>
  </c:chart>
  <c:txPr>
    <a:bodyPr/>
    <a:lstStyle/>
    <a:p>
      <a:pPr algn="just">
        <a:defRPr sz="1800"/>
      </a:pPr>
      <a:endParaRPr lang="nl-N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NL"/>
  <c:chart>
    <c:autoTitleDeleted val="1"/>
    <c:view3D>
      <c:rotX val="10"/>
      <c:rotY val="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6303043826129498E-2"/>
          <c:y val="0.1214375753121448"/>
          <c:w val="0.96739391234774164"/>
          <c:h val="0.66175937716322386"/>
        </c:manualLayout>
      </c:layout>
      <c:bar3DChart>
        <c:barDir val="col"/>
        <c:grouping val="percentStacked"/>
        <c:ser>
          <c:idx val="0"/>
          <c:order val="0"/>
          <c:tx>
            <c:strRef>
              <c:f>Blad1!$B$1</c:f>
              <c:strCache>
                <c:ptCount val="1"/>
                <c:pt idx="0">
                  <c:v>m3</c:v>
                </c:pt>
              </c:strCache>
            </c:strRef>
          </c:tx>
          <c:dLbls>
            <c:delete val="1"/>
          </c:dLbls>
          <c:cat>
            <c:strRef>
              <c:f>Blad1!$A$2:$A$5</c:f>
              <c:strCache>
                <c:ptCount val="3"/>
                <c:pt idx="0">
                  <c:v>voorheen</c:v>
                </c:pt>
                <c:pt idx="1">
                  <c:v>2013</c:v>
                </c:pt>
                <c:pt idx="2">
                  <c:v>toekomst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ser>
          <c:idx val="2"/>
          <c:order val="1"/>
          <c:tx>
            <c:strRef>
              <c:f>Blad1!$D$1</c:f>
              <c:strCache>
                <c:ptCount val="1"/>
                <c:pt idx="0">
                  <c:v>natuur</c:v>
                </c:pt>
              </c:strCache>
            </c:strRef>
          </c:tx>
          <c:dLbls>
            <c:delete val="1"/>
          </c:dLbls>
          <c:cat>
            <c:strRef>
              <c:f>Blad1!$A$2:$A$5</c:f>
              <c:strCache>
                <c:ptCount val="3"/>
                <c:pt idx="0">
                  <c:v>voorheen</c:v>
                </c:pt>
                <c:pt idx="1">
                  <c:v>2013</c:v>
                </c:pt>
                <c:pt idx="2">
                  <c:v>toekomst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7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</c:ser>
        <c:ser>
          <c:idx val="3"/>
          <c:order val="2"/>
          <c:tx>
            <c:strRef>
              <c:f>Blad1!$C$1</c:f>
              <c:strCache>
                <c:ptCount val="1"/>
                <c:pt idx="0">
                  <c:v>recreatie</c:v>
                </c:pt>
              </c:strCache>
            </c:strRef>
          </c:tx>
          <c:dLbls>
            <c:delete val="1"/>
          </c:dLbls>
          <c:cat>
            <c:strRef>
              <c:f>Blad1!$A$2:$A$5</c:f>
              <c:strCache>
                <c:ptCount val="3"/>
                <c:pt idx="0">
                  <c:v>voorheen</c:v>
                </c:pt>
                <c:pt idx="1">
                  <c:v>2013</c:v>
                </c:pt>
                <c:pt idx="2">
                  <c:v>toekomst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160909568"/>
        <c:axId val="160919552"/>
        <c:axId val="0"/>
      </c:bar3DChart>
      <c:catAx>
        <c:axId val="16090956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nl-NL"/>
          </a:p>
        </c:txPr>
        <c:crossAx val="160919552"/>
        <c:crosses val="autoZero"/>
        <c:auto val="1"/>
        <c:lblAlgn val="ctr"/>
        <c:lblOffset val="100"/>
      </c:catAx>
      <c:valAx>
        <c:axId val="160919552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6090956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82132015677062953"/>
          <c:y val="0.27947749395366484"/>
          <c:w val="0.15200213515024999"/>
          <c:h val="0.33850747352858324"/>
        </c:manualLayout>
      </c:layout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nl-NL"/>
        </a:p>
      </c:txPr>
    </c:legend>
    <c:plotVisOnly val="1"/>
  </c:chart>
  <c:txPr>
    <a:bodyPr/>
    <a:lstStyle/>
    <a:p>
      <a:pPr algn="just">
        <a:defRPr sz="1800"/>
      </a:pPr>
      <a:endParaRPr lang="nl-N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NL"/>
  <c:chart>
    <c:autoTitleDeleted val="1"/>
    <c:view3D>
      <c:rotX val="10"/>
      <c:rotY val="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6303043826129498E-2"/>
          <c:y val="0.1214375753121448"/>
          <c:w val="0.96739391234774164"/>
          <c:h val="0.6617593771632243"/>
        </c:manualLayout>
      </c:layout>
      <c:bar3DChart>
        <c:barDir val="col"/>
        <c:grouping val="percentStacked"/>
        <c:ser>
          <c:idx val="0"/>
          <c:order val="0"/>
          <c:tx>
            <c:strRef>
              <c:f>Blad1!$B$1</c:f>
              <c:strCache>
                <c:ptCount val="1"/>
                <c:pt idx="0">
                  <c:v>m3</c:v>
                </c:pt>
              </c:strCache>
            </c:strRef>
          </c:tx>
          <c:dLbls>
            <c:delete val="1"/>
          </c:dLbls>
          <c:cat>
            <c:strRef>
              <c:f>Blad1!$A$2:$A$5</c:f>
              <c:strCache>
                <c:ptCount val="3"/>
                <c:pt idx="0">
                  <c:v>voorheen</c:v>
                </c:pt>
                <c:pt idx="1">
                  <c:v>2013</c:v>
                </c:pt>
                <c:pt idx="2">
                  <c:v>toekomst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2"/>
          <c:order val="1"/>
          <c:tx>
            <c:strRef>
              <c:f>Blad1!$D$1</c:f>
              <c:strCache>
                <c:ptCount val="1"/>
                <c:pt idx="0">
                  <c:v>natuur</c:v>
                </c:pt>
              </c:strCache>
            </c:strRef>
          </c:tx>
          <c:dLbls>
            <c:delete val="1"/>
          </c:dLbls>
          <c:cat>
            <c:strRef>
              <c:f>Blad1!$A$2:$A$5</c:f>
              <c:strCache>
                <c:ptCount val="3"/>
                <c:pt idx="0">
                  <c:v>voorheen</c:v>
                </c:pt>
                <c:pt idx="1">
                  <c:v>2013</c:v>
                </c:pt>
                <c:pt idx="2">
                  <c:v>toekomst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7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ser>
          <c:idx val="3"/>
          <c:order val="2"/>
          <c:tx>
            <c:strRef>
              <c:f>Blad1!$C$1</c:f>
              <c:strCache>
                <c:ptCount val="1"/>
                <c:pt idx="0">
                  <c:v>recreatie</c:v>
                </c:pt>
              </c:strCache>
            </c:strRef>
          </c:tx>
          <c:dLbls>
            <c:delete val="1"/>
          </c:dLbls>
          <c:cat>
            <c:strRef>
              <c:f>Blad1!$A$2:$A$5</c:f>
              <c:strCache>
                <c:ptCount val="3"/>
                <c:pt idx="0">
                  <c:v>voorheen</c:v>
                </c:pt>
                <c:pt idx="1">
                  <c:v>2013</c:v>
                </c:pt>
                <c:pt idx="2">
                  <c:v>toekomst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160949760"/>
        <c:axId val="160951296"/>
        <c:axId val="0"/>
      </c:bar3DChart>
      <c:catAx>
        <c:axId val="1609497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nl-NL"/>
          </a:p>
        </c:txPr>
        <c:crossAx val="160951296"/>
        <c:crosses val="autoZero"/>
        <c:auto val="1"/>
        <c:lblAlgn val="ctr"/>
        <c:lblOffset val="100"/>
      </c:catAx>
      <c:valAx>
        <c:axId val="160951296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6094976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82132015677062953"/>
          <c:y val="0.27947749395366506"/>
          <c:w val="0.15200213515025007"/>
          <c:h val="0.3385074735285834"/>
        </c:manualLayout>
      </c:layout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nl-NL"/>
        </a:p>
      </c:txPr>
    </c:legend>
    <c:plotVisOnly val="1"/>
  </c:chart>
  <c:txPr>
    <a:bodyPr/>
    <a:lstStyle/>
    <a:p>
      <a:pPr algn="just">
        <a:defRPr sz="1800"/>
      </a:pPr>
      <a:endParaRPr lang="nl-N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NL"/>
  <c:chart>
    <c:autoTitleDeleted val="1"/>
    <c:view3D>
      <c:rotX val="10"/>
      <c:rotY val="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6303043826129498E-2"/>
          <c:y val="0.1214375753121448"/>
          <c:w val="0.96739391234774164"/>
          <c:h val="0.66175937716322308"/>
        </c:manualLayout>
      </c:layout>
      <c:bar3DChart>
        <c:barDir val="col"/>
        <c:grouping val="percentStacked"/>
        <c:ser>
          <c:idx val="0"/>
          <c:order val="0"/>
          <c:tx>
            <c:strRef>
              <c:f>Blad1!$B$1</c:f>
              <c:strCache>
                <c:ptCount val="1"/>
                <c:pt idx="0">
                  <c:v>m3</c:v>
                </c:pt>
              </c:strCache>
            </c:strRef>
          </c:tx>
          <c:dLbls>
            <c:delete val="1"/>
          </c:dLbls>
          <c:cat>
            <c:strRef>
              <c:f>Blad1!$A$2:$A$5</c:f>
              <c:strCache>
                <c:ptCount val="3"/>
                <c:pt idx="0">
                  <c:v>voorheen</c:v>
                </c:pt>
                <c:pt idx="1">
                  <c:v>2013</c:v>
                </c:pt>
                <c:pt idx="2">
                  <c:v>toekomst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ser>
          <c:idx val="2"/>
          <c:order val="1"/>
          <c:tx>
            <c:strRef>
              <c:f>Blad1!$D$1</c:f>
              <c:strCache>
                <c:ptCount val="1"/>
                <c:pt idx="0">
                  <c:v>natuur</c:v>
                </c:pt>
              </c:strCache>
            </c:strRef>
          </c:tx>
          <c:dLbls>
            <c:delete val="1"/>
          </c:dLbls>
          <c:cat>
            <c:strRef>
              <c:f>Blad1!$A$2:$A$5</c:f>
              <c:strCache>
                <c:ptCount val="3"/>
                <c:pt idx="0">
                  <c:v>voorheen</c:v>
                </c:pt>
                <c:pt idx="1">
                  <c:v>2013</c:v>
                </c:pt>
                <c:pt idx="2">
                  <c:v>toekomst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ser>
          <c:idx val="3"/>
          <c:order val="2"/>
          <c:tx>
            <c:strRef>
              <c:f>Blad1!$C$1</c:f>
              <c:strCache>
                <c:ptCount val="1"/>
                <c:pt idx="0">
                  <c:v>recreatie</c:v>
                </c:pt>
              </c:strCache>
            </c:strRef>
          </c:tx>
          <c:dLbls>
            <c:delete val="1"/>
          </c:dLbls>
          <c:cat>
            <c:strRef>
              <c:f>Blad1!$A$2:$A$5</c:f>
              <c:strCache>
                <c:ptCount val="3"/>
                <c:pt idx="0">
                  <c:v>voorheen</c:v>
                </c:pt>
                <c:pt idx="1">
                  <c:v>2013</c:v>
                </c:pt>
                <c:pt idx="2">
                  <c:v>toekomst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91915008"/>
        <c:axId val="91916544"/>
        <c:axId val="0"/>
      </c:bar3DChart>
      <c:catAx>
        <c:axId val="9191500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nl-NL"/>
          </a:p>
        </c:txPr>
        <c:crossAx val="91916544"/>
        <c:crosses val="autoZero"/>
        <c:auto val="1"/>
        <c:lblAlgn val="ctr"/>
        <c:lblOffset val="100"/>
      </c:catAx>
      <c:valAx>
        <c:axId val="91916544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9191500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82132015677062953"/>
          <c:y val="0.27947749395366439"/>
          <c:w val="0.15200213515024982"/>
          <c:h val="0.33850747352858301"/>
        </c:manualLayout>
      </c:layout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nl-NL"/>
        </a:p>
      </c:txPr>
    </c:legend>
    <c:plotVisOnly val="1"/>
  </c:chart>
  <c:txPr>
    <a:bodyPr/>
    <a:lstStyle/>
    <a:p>
      <a:pPr algn="just">
        <a:defRPr sz="1800"/>
      </a:pPr>
      <a:endParaRPr lang="nl-NL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NL"/>
  <c:chart>
    <c:autoTitleDeleted val="1"/>
    <c:view3D>
      <c:rotX val="10"/>
      <c:rotY val="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6303043826129498E-2"/>
          <c:y val="0.1214375753121448"/>
          <c:w val="0.96739391234774164"/>
          <c:h val="0.66175937716322353"/>
        </c:manualLayout>
      </c:layout>
      <c:bar3DChart>
        <c:barDir val="col"/>
        <c:grouping val="percentStacked"/>
        <c:ser>
          <c:idx val="0"/>
          <c:order val="0"/>
          <c:tx>
            <c:strRef>
              <c:f>Blad1!$B$1</c:f>
              <c:strCache>
                <c:ptCount val="1"/>
                <c:pt idx="0">
                  <c:v>m3</c:v>
                </c:pt>
              </c:strCache>
            </c:strRef>
          </c:tx>
          <c:dLbls>
            <c:delete val="1"/>
          </c:dLbls>
          <c:cat>
            <c:strRef>
              <c:f>Blad1!$A$2:$A$5</c:f>
              <c:strCache>
                <c:ptCount val="3"/>
                <c:pt idx="0">
                  <c:v>voorheen</c:v>
                </c:pt>
                <c:pt idx="1">
                  <c:v>2013</c:v>
                </c:pt>
                <c:pt idx="2">
                  <c:v>toekomst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</c:ser>
        <c:ser>
          <c:idx val="2"/>
          <c:order val="1"/>
          <c:tx>
            <c:strRef>
              <c:f>Blad1!$D$1</c:f>
              <c:strCache>
                <c:ptCount val="1"/>
                <c:pt idx="0">
                  <c:v>natuur</c:v>
                </c:pt>
              </c:strCache>
            </c:strRef>
          </c:tx>
          <c:dLbls>
            <c:delete val="1"/>
          </c:dLbls>
          <c:cat>
            <c:strRef>
              <c:f>Blad1!$A$2:$A$5</c:f>
              <c:strCache>
                <c:ptCount val="3"/>
                <c:pt idx="0">
                  <c:v>voorheen</c:v>
                </c:pt>
                <c:pt idx="1">
                  <c:v>2013</c:v>
                </c:pt>
                <c:pt idx="2">
                  <c:v>toekomst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ser>
          <c:idx val="3"/>
          <c:order val="2"/>
          <c:tx>
            <c:strRef>
              <c:f>Blad1!$C$1</c:f>
              <c:strCache>
                <c:ptCount val="1"/>
                <c:pt idx="0">
                  <c:v>recreatie</c:v>
                </c:pt>
              </c:strCache>
            </c:strRef>
          </c:tx>
          <c:dLbls>
            <c:delete val="1"/>
          </c:dLbls>
          <c:cat>
            <c:strRef>
              <c:f>Blad1!$A$2:$A$5</c:f>
              <c:strCache>
                <c:ptCount val="3"/>
                <c:pt idx="0">
                  <c:v>voorheen</c:v>
                </c:pt>
                <c:pt idx="1">
                  <c:v>2013</c:v>
                </c:pt>
                <c:pt idx="2">
                  <c:v>toekomst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160972800"/>
        <c:axId val="160974336"/>
        <c:axId val="0"/>
      </c:bar3DChart>
      <c:catAx>
        <c:axId val="16097280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nl-NL"/>
          </a:p>
        </c:txPr>
        <c:crossAx val="160974336"/>
        <c:crosses val="autoZero"/>
        <c:auto val="1"/>
        <c:lblAlgn val="ctr"/>
        <c:lblOffset val="100"/>
      </c:catAx>
      <c:valAx>
        <c:axId val="160974336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609728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82132015677062953"/>
          <c:y val="0.27947749395366461"/>
          <c:w val="0.15200213515024993"/>
          <c:h val="0.33850747352858312"/>
        </c:manualLayout>
      </c:layout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nl-NL"/>
        </a:p>
      </c:txPr>
    </c:legend>
    <c:plotVisOnly val="1"/>
  </c:chart>
  <c:txPr>
    <a:bodyPr/>
    <a:lstStyle/>
    <a:p>
      <a:pPr algn="just">
        <a:defRPr sz="1800"/>
      </a:pPr>
      <a:endParaRPr lang="nl-NL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NL"/>
  <c:chart>
    <c:autoTitleDeleted val="1"/>
    <c:view3D>
      <c:rotX val="10"/>
      <c:rotY val="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6303043826129498E-2"/>
          <c:y val="0.1214375753121448"/>
          <c:w val="0.96739391234774164"/>
          <c:h val="0.66175937716322353"/>
        </c:manualLayout>
      </c:layout>
      <c:bar3DChart>
        <c:barDir val="col"/>
        <c:grouping val="percentStacked"/>
        <c:ser>
          <c:idx val="0"/>
          <c:order val="0"/>
          <c:tx>
            <c:strRef>
              <c:f>Blad1!$B$1</c:f>
              <c:strCache>
                <c:ptCount val="1"/>
                <c:pt idx="0">
                  <c:v>m3</c:v>
                </c:pt>
              </c:strCache>
            </c:strRef>
          </c:tx>
          <c:dLbls>
            <c:delete val="1"/>
          </c:dLbls>
          <c:cat>
            <c:strRef>
              <c:f>Blad1!$A$2:$A$5</c:f>
              <c:strCache>
                <c:ptCount val="3"/>
                <c:pt idx="0">
                  <c:v>voorheen</c:v>
                </c:pt>
                <c:pt idx="1">
                  <c:v>2013</c:v>
                </c:pt>
                <c:pt idx="2">
                  <c:v>toekomst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</c:ser>
        <c:ser>
          <c:idx val="2"/>
          <c:order val="1"/>
          <c:tx>
            <c:strRef>
              <c:f>Blad1!$D$1</c:f>
              <c:strCache>
                <c:ptCount val="1"/>
                <c:pt idx="0">
                  <c:v>natuur</c:v>
                </c:pt>
              </c:strCache>
            </c:strRef>
          </c:tx>
          <c:dLbls>
            <c:delete val="1"/>
          </c:dLbls>
          <c:cat>
            <c:strRef>
              <c:f>Blad1!$A$2:$A$5</c:f>
              <c:strCache>
                <c:ptCount val="3"/>
                <c:pt idx="0">
                  <c:v>voorheen</c:v>
                </c:pt>
                <c:pt idx="1">
                  <c:v>2013</c:v>
                </c:pt>
                <c:pt idx="2">
                  <c:v>toekomst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ser>
          <c:idx val="3"/>
          <c:order val="2"/>
          <c:tx>
            <c:strRef>
              <c:f>Blad1!$C$1</c:f>
              <c:strCache>
                <c:ptCount val="1"/>
                <c:pt idx="0">
                  <c:v>recreatie</c:v>
                </c:pt>
              </c:strCache>
            </c:strRef>
          </c:tx>
          <c:dLbls>
            <c:delete val="1"/>
          </c:dLbls>
          <c:cat>
            <c:strRef>
              <c:f>Blad1!$A$2:$A$5</c:f>
              <c:strCache>
                <c:ptCount val="3"/>
                <c:pt idx="0">
                  <c:v>voorheen</c:v>
                </c:pt>
                <c:pt idx="1">
                  <c:v>2013</c:v>
                </c:pt>
                <c:pt idx="2">
                  <c:v>toekomst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161053696"/>
        <c:axId val="161063680"/>
        <c:axId val="0"/>
      </c:bar3DChart>
      <c:catAx>
        <c:axId val="16105369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nl-NL"/>
          </a:p>
        </c:txPr>
        <c:crossAx val="161063680"/>
        <c:crosses val="autoZero"/>
        <c:auto val="1"/>
        <c:lblAlgn val="ctr"/>
        <c:lblOffset val="100"/>
      </c:catAx>
      <c:valAx>
        <c:axId val="161063680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6105369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82132015677062953"/>
          <c:y val="0.27947749395366461"/>
          <c:w val="0.15200213515024993"/>
          <c:h val="0.33850747352858312"/>
        </c:manualLayout>
      </c:layout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nl-NL"/>
        </a:p>
      </c:txPr>
    </c:legend>
    <c:plotVisOnly val="1"/>
  </c:chart>
  <c:txPr>
    <a:bodyPr/>
    <a:lstStyle/>
    <a:p>
      <a:pPr algn="just">
        <a:defRPr sz="1800"/>
      </a:pPr>
      <a:endParaRPr lang="nl-NL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NL"/>
  <c:chart>
    <c:autoTitleDeleted val="1"/>
    <c:view3D>
      <c:rotX val="10"/>
      <c:rotY val="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6303043826129498E-2"/>
          <c:y val="0.1214375753121448"/>
          <c:w val="0.96739391234774164"/>
          <c:h val="0.66175937716322386"/>
        </c:manualLayout>
      </c:layout>
      <c:bar3DChart>
        <c:barDir val="col"/>
        <c:grouping val="percentStacked"/>
        <c:ser>
          <c:idx val="0"/>
          <c:order val="0"/>
          <c:tx>
            <c:strRef>
              <c:f>Blad1!$B$1</c:f>
              <c:strCache>
                <c:ptCount val="1"/>
                <c:pt idx="0">
                  <c:v>m3</c:v>
                </c:pt>
              </c:strCache>
            </c:strRef>
          </c:tx>
          <c:dLbls>
            <c:delete val="1"/>
          </c:dLbls>
          <c:cat>
            <c:strRef>
              <c:f>Blad1!$A$2:$A$5</c:f>
              <c:strCache>
                <c:ptCount val="3"/>
                <c:pt idx="0">
                  <c:v>voorheen</c:v>
                </c:pt>
                <c:pt idx="1">
                  <c:v>2013</c:v>
                </c:pt>
                <c:pt idx="2">
                  <c:v>toekomst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ser>
          <c:idx val="2"/>
          <c:order val="1"/>
          <c:tx>
            <c:strRef>
              <c:f>Blad1!$D$1</c:f>
              <c:strCache>
                <c:ptCount val="1"/>
                <c:pt idx="0">
                  <c:v>natuur</c:v>
                </c:pt>
              </c:strCache>
            </c:strRef>
          </c:tx>
          <c:dLbls>
            <c:delete val="1"/>
          </c:dLbls>
          <c:cat>
            <c:strRef>
              <c:f>Blad1!$A$2:$A$5</c:f>
              <c:strCache>
                <c:ptCount val="3"/>
                <c:pt idx="0">
                  <c:v>voorheen</c:v>
                </c:pt>
                <c:pt idx="1">
                  <c:v>2013</c:v>
                </c:pt>
                <c:pt idx="2">
                  <c:v>toekomst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ser>
          <c:idx val="3"/>
          <c:order val="2"/>
          <c:tx>
            <c:strRef>
              <c:f>Blad1!$C$1</c:f>
              <c:strCache>
                <c:ptCount val="1"/>
                <c:pt idx="0">
                  <c:v>recreatie</c:v>
                </c:pt>
              </c:strCache>
            </c:strRef>
          </c:tx>
          <c:dLbls>
            <c:delete val="1"/>
          </c:dLbls>
          <c:cat>
            <c:strRef>
              <c:f>Blad1!$A$2:$A$5</c:f>
              <c:strCache>
                <c:ptCount val="3"/>
                <c:pt idx="0">
                  <c:v>voorheen</c:v>
                </c:pt>
                <c:pt idx="1">
                  <c:v>2013</c:v>
                </c:pt>
                <c:pt idx="2">
                  <c:v>toekomst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161081600"/>
        <c:axId val="161083392"/>
        <c:axId val="0"/>
      </c:bar3DChart>
      <c:catAx>
        <c:axId val="16108160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nl-NL"/>
          </a:p>
        </c:txPr>
        <c:crossAx val="161083392"/>
        <c:crosses val="autoZero"/>
        <c:auto val="1"/>
        <c:lblAlgn val="ctr"/>
        <c:lblOffset val="100"/>
      </c:catAx>
      <c:valAx>
        <c:axId val="161083392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610816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82132015677062953"/>
          <c:y val="0.27947749395366484"/>
          <c:w val="0.15200213515024999"/>
          <c:h val="0.33850747352858324"/>
        </c:manualLayout>
      </c:layout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nl-NL"/>
        </a:p>
      </c:txPr>
    </c:legend>
    <c:plotVisOnly val="1"/>
  </c:chart>
  <c:txPr>
    <a:bodyPr/>
    <a:lstStyle/>
    <a:p>
      <a:pPr algn="just">
        <a:defRPr sz="1800"/>
      </a:pPr>
      <a:endParaRPr lang="nl-NL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NL"/>
  <c:chart>
    <c:autoTitleDeleted val="1"/>
    <c:view3D>
      <c:rotX val="10"/>
      <c:rotY val="0"/>
      <c:rAngAx val="1"/>
    </c:view3D>
    <c:plotArea>
      <c:layout>
        <c:manualLayout>
          <c:layoutTarget val="inner"/>
          <c:xMode val="edge"/>
          <c:yMode val="edge"/>
          <c:x val="1.6303043826129498E-2"/>
          <c:y val="0.1214375753121448"/>
          <c:w val="0.96739391234774164"/>
          <c:h val="0.66175937716322353"/>
        </c:manualLayout>
      </c:layout>
      <c:bar3DChart>
        <c:barDir val="col"/>
        <c:grouping val="percentStacked"/>
        <c:ser>
          <c:idx val="0"/>
          <c:order val="0"/>
          <c:tx>
            <c:strRef>
              <c:f>Blad1!$B$1</c:f>
              <c:strCache>
                <c:ptCount val="1"/>
                <c:pt idx="0">
                  <c:v>m3</c:v>
                </c:pt>
              </c:strCache>
            </c:strRef>
          </c:tx>
          <c:dLbls>
            <c:delete val="1"/>
          </c:dLbls>
          <c:cat>
            <c:strRef>
              <c:f>Blad1!$A$2:$A$5</c:f>
              <c:strCache>
                <c:ptCount val="3"/>
                <c:pt idx="0">
                  <c:v>voorheen</c:v>
                </c:pt>
                <c:pt idx="1">
                  <c:v>2013</c:v>
                </c:pt>
                <c:pt idx="2">
                  <c:v>toekomst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</c:ser>
        <c:ser>
          <c:idx val="2"/>
          <c:order val="1"/>
          <c:tx>
            <c:strRef>
              <c:f>Blad1!$D$1</c:f>
              <c:strCache>
                <c:ptCount val="1"/>
                <c:pt idx="0">
                  <c:v>natuur</c:v>
                </c:pt>
              </c:strCache>
            </c:strRef>
          </c:tx>
          <c:dLbls>
            <c:delete val="1"/>
          </c:dLbls>
          <c:cat>
            <c:strRef>
              <c:f>Blad1!$A$2:$A$5</c:f>
              <c:strCache>
                <c:ptCount val="3"/>
                <c:pt idx="0">
                  <c:v>voorheen</c:v>
                </c:pt>
                <c:pt idx="1">
                  <c:v>2013</c:v>
                </c:pt>
                <c:pt idx="2">
                  <c:v>toekomst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</c:ser>
        <c:ser>
          <c:idx val="3"/>
          <c:order val="2"/>
          <c:tx>
            <c:strRef>
              <c:f>Blad1!$C$1</c:f>
              <c:strCache>
                <c:ptCount val="1"/>
                <c:pt idx="0">
                  <c:v>recreatie</c:v>
                </c:pt>
              </c:strCache>
            </c:strRef>
          </c:tx>
          <c:dLbls>
            <c:delete val="1"/>
          </c:dLbls>
          <c:cat>
            <c:strRef>
              <c:f>Blad1!$A$2:$A$5</c:f>
              <c:strCache>
                <c:ptCount val="3"/>
                <c:pt idx="0">
                  <c:v>voorheen</c:v>
                </c:pt>
                <c:pt idx="1">
                  <c:v>2013</c:v>
                </c:pt>
                <c:pt idx="2">
                  <c:v>toekomst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161150464"/>
        <c:axId val="161152000"/>
        <c:axId val="0"/>
      </c:bar3DChart>
      <c:catAx>
        <c:axId val="161150464"/>
        <c:scaling>
          <c:orientation val="minMax"/>
        </c:scaling>
        <c:axPos val="b"/>
        <c:numFmt formatCode="General" sourceLinked="1"/>
        <c:majorTickMark val="none"/>
        <c:tickLblPos val="nextTo"/>
        <c:crossAx val="161152000"/>
        <c:crosses val="autoZero"/>
        <c:auto val="1"/>
        <c:lblAlgn val="ctr"/>
        <c:lblOffset val="100"/>
      </c:catAx>
      <c:valAx>
        <c:axId val="161152000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611504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82132015677062953"/>
          <c:y val="0.27947749395366461"/>
          <c:w val="0.15200213515024993"/>
          <c:h val="0.33850747352858312"/>
        </c:manualLayout>
      </c:layout>
    </c:legend>
    <c:plotVisOnly val="1"/>
  </c:chart>
  <c:txPr>
    <a:bodyPr/>
    <a:lstStyle/>
    <a:p>
      <a:pPr>
        <a:defRPr sz="1800"/>
      </a:pPr>
      <a:endParaRPr lang="nl-NL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NL"/>
  <c:chart>
    <c:autoTitleDeleted val="1"/>
    <c:view3D>
      <c:rotX val="10"/>
      <c:rotY val="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6303043826129498E-2"/>
          <c:y val="0.1214375753121448"/>
          <c:w val="0.96739391234774164"/>
          <c:h val="0.66175937716322353"/>
        </c:manualLayout>
      </c:layout>
      <c:bar3DChart>
        <c:barDir val="col"/>
        <c:grouping val="percentStacked"/>
        <c:ser>
          <c:idx val="0"/>
          <c:order val="0"/>
          <c:tx>
            <c:strRef>
              <c:f>Blad1!$B$1</c:f>
              <c:strCache>
                <c:ptCount val="1"/>
                <c:pt idx="0">
                  <c:v>m3</c:v>
                </c:pt>
              </c:strCache>
            </c:strRef>
          </c:tx>
          <c:dLbls>
            <c:delete val="1"/>
          </c:dLbls>
          <c:cat>
            <c:strRef>
              <c:f>Blad1!$A$2:$A$5</c:f>
              <c:strCache>
                <c:ptCount val="3"/>
                <c:pt idx="0">
                  <c:v>voorheen</c:v>
                </c:pt>
                <c:pt idx="1">
                  <c:v>2013</c:v>
                </c:pt>
                <c:pt idx="2">
                  <c:v>toekomst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2"/>
          <c:order val="1"/>
          <c:tx>
            <c:strRef>
              <c:f>Blad1!$D$1</c:f>
              <c:strCache>
                <c:ptCount val="1"/>
                <c:pt idx="0">
                  <c:v>natuur</c:v>
                </c:pt>
              </c:strCache>
            </c:strRef>
          </c:tx>
          <c:dLbls>
            <c:delete val="1"/>
          </c:dLbls>
          <c:cat>
            <c:strRef>
              <c:f>Blad1!$A$2:$A$5</c:f>
              <c:strCache>
                <c:ptCount val="3"/>
                <c:pt idx="0">
                  <c:v>voorheen</c:v>
                </c:pt>
                <c:pt idx="1">
                  <c:v>2013</c:v>
                </c:pt>
                <c:pt idx="2">
                  <c:v>toekomst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ser>
          <c:idx val="3"/>
          <c:order val="2"/>
          <c:tx>
            <c:strRef>
              <c:f>Blad1!$C$1</c:f>
              <c:strCache>
                <c:ptCount val="1"/>
                <c:pt idx="0">
                  <c:v>recreatie</c:v>
                </c:pt>
              </c:strCache>
            </c:strRef>
          </c:tx>
          <c:dLbls>
            <c:delete val="1"/>
          </c:dLbls>
          <c:cat>
            <c:strRef>
              <c:f>Blad1!$A$2:$A$5</c:f>
              <c:strCache>
                <c:ptCount val="3"/>
                <c:pt idx="0">
                  <c:v>voorheen</c:v>
                </c:pt>
                <c:pt idx="1">
                  <c:v>2013</c:v>
                </c:pt>
                <c:pt idx="2">
                  <c:v>toekomst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161194752"/>
        <c:axId val="161196288"/>
        <c:axId val="0"/>
      </c:bar3DChart>
      <c:catAx>
        <c:axId val="1611947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nl-NL"/>
          </a:p>
        </c:txPr>
        <c:crossAx val="161196288"/>
        <c:crosses val="autoZero"/>
        <c:auto val="1"/>
        <c:lblAlgn val="ctr"/>
        <c:lblOffset val="100"/>
      </c:catAx>
      <c:valAx>
        <c:axId val="161196288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6119475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82132015677062953"/>
          <c:y val="0.27947749395366461"/>
          <c:w val="0.15200213515024993"/>
          <c:h val="0.33850747352858312"/>
        </c:manualLayout>
      </c:layout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nl-NL"/>
        </a:p>
      </c:txPr>
    </c:legend>
    <c:plotVisOnly val="1"/>
  </c:chart>
  <c:txPr>
    <a:bodyPr/>
    <a:lstStyle/>
    <a:p>
      <a:pPr algn="just">
        <a:defRPr sz="1800"/>
      </a:pPr>
      <a:endParaRPr lang="nl-NL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DE27C1E-6973-4321-9F4F-D20D7F4FF88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0EC60E-E2AF-4E29-AF4E-FC4FF7015A02}" type="slidenum">
              <a:rPr lang="nl-NL" smtClean="0"/>
              <a:pPr/>
              <a:t>19</a:t>
            </a:fld>
            <a:endParaRPr lang="nl-NL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A78C4-032F-4E14-92A8-F6E08874F72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5-12-2013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31915-D2C9-40A5-B686-CD566F642A4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601CB-520A-4D5F-BDB6-DAB3D58DE5E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5-12-2013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84977-D309-4DE3-833F-A01E53111A1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24900-DDCC-4398-9D2A-A106E84F25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5-12-2013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7258D-E2B3-4042-8C86-9BCA95B5669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513CD-B011-4DDE-BC99-B7FBA15FACE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5-12-2013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537E1-5632-49EA-A060-2C9F4AFA2866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92476-9BBC-4814-8B60-E573FE33707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5-12-2013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8722F-995E-46F6-83E1-D127C3C3EAD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35429-9791-4143-80EE-1959584636F5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5-12-2013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2BD11-268F-46D0-A260-96D68D4A5B16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E7A1D-A8FC-4EF5-990E-70B1BA85C24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5-12-2013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B2F76-3138-4689-B6E2-8773AED11190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274A5-A0BD-40B6-90F7-382DD566B4B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5-12-2013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CE6E4-8273-438D-A4BE-C914947F543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D7805-730A-49C8-AA40-B85884A9284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5-12-2013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7559F-883B-4078-B8B1-0D10B1EB082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9572B-21CD-461D-B940-BB4D85FA4785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5-12-2013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830D1-A4DB-4B76-8C91-89C96FE6725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58F12-C580-4DA3-91A0-FDA8E1D97A3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5-12-2013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CAB35-F896-48F3-8AF7-A8AC20607BCA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17D3-71BF-44A6-A777-8075E4D7B9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5-12-2013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AA6-A237-4221-BEA1-0C12BDC51A2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17D3-71BF-44A6-A777-8075E4D7B9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5-12-2013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AA6-A237-4221-BEA1-0C12BDC51A2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17D3-71BF-44A6-A777-8075E4D7B9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5-12-2013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AA6-A237-4221-BEA1-0C12BDC51A2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17D3-71BF-44A6-A777-8075E4D7B9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5-12-2013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AA6-A237-4221-BEA1-0C12BDC51A2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17D3-71BF-44A6-A777-8075E4D7B9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5-12-2013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AA6-A237-4221-BEA1-0C12BDC51A2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17D3-71BF-44A6-A777-8075E4D7B9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5-12-2013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AA6-A237-4221-BEA1-0C12BDC51A2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17D3-71BF-44A6-A777-8075E4D7B9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5-12-2013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AA6-A237-4221-BEA1-0C12BDC51A2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17D3-71BF-44A6-A777-8075E4D7B9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5-12-2013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AA6-A237-4221-BEA1-0C12BDC51A2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17D3-71BF-44A6-A777-8075E4D7B9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5-12-2013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AA6-A237-4221-BEA1-0C12BDC51A2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17D3-71BF-44A6-A777-8075E4D7B9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5-12-2013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AA6-A237-4221-BEA1-0C12BDC51A2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17D3-71BF-44A6-A777-8075E4D7B931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5-12-2013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9AA6-A237-4221-BEA1-0C12BDC51A2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5084763"/>
            <a:ext cx="8207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2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7047" name="Line 7"/>
          <p:cNvSpPr>
            <a:spLocks noChangeShapeType="1"/>
          </p:cNvSpPr>
          <p:nvPr/>
        </p:nvSpPr>
        <p:spPr bwMode="auto">
          <a:xfrm>
            <a:off x="468313" y="6453188"/>
            <a:ext cx="8280400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395288" y="6491288"/>
            <a:ext cx="2009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533400" indent="-533400">
              <a:defRPr/>
            </a:pPr>
            <a:r>
              <a:rPr lang="nl-NL" sz="2000" i="1">
                <a:solidFill>
                  <a:srgbClr val="CC3300"/>
                </a:solidFill>
              </a:rPr>
              <a:t>Levende planning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9C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lnSpc>
                <a:spcPct val="100000"/>
              </a:lnSpc>
              <a:defRPr/>
            </a:pPr>
            <a:fld id="{FF334906-254E-4012-8408-38B69C28EDF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100000"/>
                </a:lnSpc>
                <a:defRPr/>
              </a:pPr>
              <a:t>5-12-2013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lnSpc>
                <a:spcPct val="100000"/>
              </a:lnSpc>
              <a:defRPr/>
            </a:pPr>
            <a:fld id="{B53BE686-A967-434D-8B24-51DFEEF58A88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100000"/>
                </a:lnSpc>
                <a:defRPr/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715117D3-71BF-44A6-A777-8075E4D7B931}" type="datetimeFigureOut"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5-12-2013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4AF99AA6-A237-4221-BEA1-0C12BDC51A2F}" type="slidenum"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484313"/>
            <a:ext cx="8496300" cy="1470025"/>
          </a:xfrm>
        </p:spPr>
        <p:txBody>
          <a:bodyPr/>
          <a:lstStyle/>
          <a:p>
            <a:pPr eaLnBrk="1" hangingPunct="1"/>
            <a:r>
              <a:rPr lang="nl-NL" sz="8000" dirty="0" smtClean="0">
                <a:latin typeface="Arial" pitchFamily="34" charset="0"/>
                <a:cs typeface="Arial" pitchFamily="34" charset="0"/>
              </a:rPr>
              <a:t>Bos economie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624" y="3212976"/>
            <a:ext cx="7704856" cy="1656184"/>
          </a:xfrm>
        </p:spPr>
        <p:txBody>
          <a:bodyPr/>
          <a:lstStyle/>
          <a:p>
            <a:pPr algn="l" eaLnBrk="1" hangingPunct="1"/>
            <a:r>
              <a:rPr lang="nl-NL" sz="3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 economische betekenis van </a:t>
            </a:r>
          </a:p>
          <a:p>
            <a:pPr algn="l" eaLnBrk="1" hangingPunct="1"/>
            <a:r>
              <a:rPr lang="nl-NL" sz="3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bos bij de</a:t>
            </a:r>
          </a:p>
        </p:txBody>
      </p:sp>
      <p:sp>
        <p:nvSpPr>
          <p:cNvPr id="4" name="Tekstvak 3"/>
          <p:cNvSpPr txBox="1"/>
          <p:nvPr/>
        </p:nvSpPr>
        <p:spPr>
          <a:xfrm rot="21285599">
            <a:off x="6248174" y="6211970"/>
            <a:ext cx="28803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nl-N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Simon Klingen</a:t>
            </a:r>
          </a:p>
        </p:txBody>
      </p:sp>
      <p:pic>
        <p:nvPicPr>
          <p:cNvPr id="5" name="Picture 3" descr="C:\Users\Simon\Dropbox\Logo De12Landschapp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789040"/>
            <a:ext cx="3707904" cy="842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ek 3"/>
          <p:cNvGraphicFramePr/>
          <p:nvPr/>
        </p:nvGraphicFramePr>
        <p:xfrm>
          <a:off x="251520" y="332656"/>
          <a:ext cx="856895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1187624" y="5589240"/>
            <a:ext cx="612068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+mn-lt"/>
              </a:rPr>
              <a:t>Landschap Overijssel 2</a:t>
            </a:r>
            <a:endParaRPr lang="nl-NL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ek 3"/>
          <p:cNvGraphicFramePr/>
          <p:nvPr/>
        </p:nvGraphicFramePr>
        <p:xfrm>
          <a:off x="251520" y="332656"/>
          <a:ext cx="856895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1187624" y="5589240"/>
            <a:ext cx="612068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+mn-lt"/>
              </a:rPr>
              <a:t>Flevo-landschap 1</a:t>
            </a:r>
            <a:endParaRPr lang="nl-NL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ek 3"/>
          <p:cNvGraphicFramePr/>
          <p:nvPr/>
        </p:nvGraphicFramePr>
        <p:xfrm>
          <a:off x="251520" y="332656"/>
          <a:ext cx="856895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1187624" y="5589240"/>
            <a:ext cx="612068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+mn-lt"/>
              </a:rPr>
              <a:t>Flevo-landschap 2</a:t>
            </a:r>
            <a:endParaRPr lang="nl-NL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ek 3"/>
          <p:cNvGraphicFramePr/>
          <p:nvPr/>
        </p:nvGraphicFramePr>
        <p:xfrm>
          <a:off x="251520" y="332656"/>
          <a:ext cx="856895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1187624" y="5589240"/>
            <a:ext cx="612068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+mn-lt"/>
              </a:rPr>
              <a:t>Geldersch Landschap 1</a:t>
            </a:r>
            <a:endParaRPr lang="nl-NL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ek 3"/>
          <p:cNvGraphicFramePr/>
          <p:nvPr/>
        </p:nvGraphicFramePr>
        <p:xfrm>
          <a:off x="251520" y="332656"/>
          <a:ext cx="856895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1187624" y="5589240"/>
            <a:ext cx="612068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+mn-lt"/>
              </a:rPr>
              <a:t>Geldersch Landschap 2</a:t>
            </a:r>
            <a:endParaRPr lang="nl-NL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ek 3"/>
          <p:cNvGraphicFramePr/>
          <p:nvPr/>
        </p:nvGraphicFramePr>
        <p:xfrm>
          <a:off x="251520" y="332656"/>
          <a:ext cx="856895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1187624" y="5589240"/>
            <a:ext cx="612068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+mn-lt"/>
              </a:rPr>
              <a:t>Brabants Landschap </a:t>
            </a:r>
            <a:endParaRPr lang="nl-NL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ek 3"/>
          <p:cNvGraphicFramePr/>
          <p:nvPr/>
        </p:nvGraphicFramePr>
        <p:xfrm>
          <a:off x="251520" y="332656"/>
          <a:ext cx="856895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1187624" y="5589240"/>
            <a:ext cx="612068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+mn-lt"/>
              </a:rPr>
              <a:t>Limburgs Landschap </a:t>
            </a:r>
            <a:endParaRPr lang="nl-NL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ek 3"/>
          <p:cNvGraphicFramePr/>
          <p:nvPr/>
        </p:nvGraphicFramePr>
        <p:xfrm>
          <a:off x="251520" y="332656"/>
          <a:ext cx="856895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1187624" y="5589240"/>
            <a:ext cx="612068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+mn-lt"/>
              </a:rPr>
              <a:t>Utrechts Landschap 1 </a:t>
            </a:r>
            <a:endParaRPr lang="nl-NL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ek 3"/>
          <p:cNvGraphicFramePr/>
          <p:nvPr/>
        </p:nvGraphicFramePr>
        <p:xfrm>
          <a:off x="251520" y="332656"/>
          <a:ext cx="856895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1187624" y="5589240"/>
            <a:ext cx="612068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+mn-lt"/>
              </a:rPr>
              <a:t>Utrechts Landschap 2 </a:t>
            </a:r>
            <a:endParaRPr lang="nl-NL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title"/>
          </p:nvPr>
        </p:nvSpPr>
        <p:spPr>
          <a:xfrm>
            <a:off x="3995936" y="260648"/>
            <a:ext cx="4701977" cy="720378"/>
          </a:xfrm>
        </p:spPr>
        <p:txBody>
          <a:bodyPr/>
          <a:lstStyle/>
          <a:p>
            <a:pPr algn="r" eaLnBrk="1" hangingPunct="1"/>
            <a:r>
              <a:rPr lang="nl-NL" sz="4000" dirty="0" smtClean="0">
                <a:latin typeface="Arial" pitchFamily="34" charset="0"/>
                <a:cs typeface="Arial" pitchFamily="34" charset="0"/>
              </a:rPr>
              <a:t>enige vaststellingen</a:t>
            </a:r>
            <a:endParaRPr lang="nl-N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2776"/>
            <a:ext cx="9144000" cy="5112567"/>
          </a:xfrm>
        </p:spPr>
        <p:txBody>
          <a:bodyPr/>
          <a:lstStyle/>
          <a:p>
            <a:pPr marL="514350" indent="-514350" eaLnBrk="1" hangingPunct="1">
              <a:lnSpc>
                <a:spcPct val="200000"/>
              </a:lnSpc>
              <a:buClr>
                <a:schemeClr val="tx1">
                  <a:lumMod val="65000"/>
                  <a:lumOff val="35000"/>
                </a:schemeClr>
              </a:buClr>
              <a:buSzPct val="75000"/>
              <a:buFont typeface="+mj-lt"/>
              <a:buAutoNum type="arabicPeriod"/>
            </a:pPr>
            <a:r>
              <a:rPr lang="nl-NL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houtinkomsten vormen beperkt deel van de omzet</a:t>
            </a:r>
          </a:p>
          <a:p>
            <a:pPr marL="514350" indent="-514350" eaLnBrk="1" hangingPunct="1">
              <a:lnSpc>
                <a:spcPct val="200000"/>
              </a:lnSpc>
              <a:buClr>
                <a:schemeClr val="tx1">
                  <a:lumMod val="65000"/>
                  <a:lumOff val="35000"/>
                </a:schemeClr>
              </a:buClr>
              <a:buSzPct val="75000"/>
              <a:buFont typeface="+mj-lt"/>
              <a:buAutoNum type="arabicPeriod"/>
            </a:pPr>
            <a:r>
              <a:rPr lang="nl-NL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tegenover houtinkomsten staan veel kosten </a:t>
            </a:r>
          </a:p>
          <a:p>
            <a:pPr marL="514350" indent="-514350" eaLnBrk="1" hangingPunct="1">
              <a:lnSpc>
                <a:spcPct val="200000"/>
              </a:lnSpc>
              <a:buClr>
                <a:schemeClr val="tx1">
                  <a:lumMod val="65000"/>
                  <a:lumOff val="35000"/>
                </a:schemeClr>
              </a:buClr>
              <a:buSzPct val="75000"/>
              <a:buFont typeface="+mj-lt"/>
              <a:buAutoNum type="arabicPeriod"/>
            </a:pPr>
            <a:r>
              <a:rPr lang="nl-NL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belangstelling voor m</a:t>
            </a:r>
            <a:r>
              <a:rPr lang="nl-NL" sz="26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nl-NL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neemt toe</a:t>
            </a:r>
          </a:p>
          <a:p>
            <a:pPr marL="514350" indent="-514350" eaLnBrk="1" hangingPunct="1">
              <a:lnSpc>
                <a:spcPct val="200000"/>
              </a:lnSpc>
              <a:buClr>
                <a:schemeClr val="tx1">
                  <a:lumMod val="65000"/>
                  <a:lumOff val="35000"/>
                </a:schemeClr>
              </a:buClr>
              <a:buSzPct val="75000"/>
              <a:buFont typeface="+mj-lt"/>
              <a:buAutoNum type="arabicPeriod"/>
            </a:pPr>
            <a:r>
              <a:rPr lang="nl-NL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belangstelling voor N neemt af, voor R neemt toe</a:t>
            </a:r>
          </a:p>
          <a:p>
            <a:pPr marL="514350" indent="-514350" eaLnBrk="1" hangingPunct="1">
              <a:lnSpc>
                <a:spcPct val="200000"/>
              </a:lnSpc>
              <a:buClr>
                <a:schemeClr val="tx1">
                  <a:lumMod val="65000"/>
                  <a:lumOff val="35000"/>
                </a:schemeClr>
              </a:buClr>
              <a:buSzPct val="75000"/>
              <a:buFont typeface="+mj-lt"/>
              <a:buAutoNum type="arabicPeriod"/>
            </a:pPr>
            <a:endParaRPr lang="nl-NL" sz="2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eaLnBrk="1" hangingPunct="1">
              <a:lnSpc>
                <a:spcPct val="200000"/>
              </a:lnSpc>
              <a:buClr>
                <a:schemeClr val="tx1">
                  <a:lumMod val="65000"/>
                  <a:lumOff val="35000"/>
                </a:schemeClr>
              </a:buClr>
              <a:buSzPct val="75000"/>
              <a:buFont typeface="+mj-lt"/>
              <a:buAutoNum type="arabicPeriod"/>
            </a:pPr>
            <a:endParaRPr lang="nl-NL" sz="2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Users\Simon\Dropbox\Logo De12Landschapp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3707904" cy="842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1916832"/>
            <a:ext cx="8064896" cy="1809726"/>
          </a:xfrm>
          <a:prstGeom prst="rect">
            <a:avLst/>
          </a:prstGeom>
          <a:solidFill>
            <a:schemeClr val="bg2">
              <a:lumMod val="25000"/>
              <a:alpha val="36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 3" pitchFamily="18" charset="2"/>
              <a:buChar char="w"/>
            </a:pPr>
            <a:r>
              <a:rPr lang="nl-NL" sz="3600" dirty="0" smtClean="0">
                <a:solidFill>
                  <a:srgbClr val="FFFF00"/>
                </a:solidFill>
                <a:latin typeface="+mj-lt"/>
              </a:rPr>
              <a:t> economische betekenis in </a:t>
            </a:r>
            <a:r>
              <a:rPr lang="nl-NL" sz="3600" u="sng" dirty="0" smtClean="0">
                <a:solidFill>
                  <a:srgbClr val="FFFF00"/>
                </a:solidFill>
                <a:latin typeface="+mj-lt"/>
              </a:rPr>
              <a:t>2013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 3" pitchFamily="18" charset="2"/>
              <a:buChar char="w"/>
            </a:pPr>
            <a:r>
              <a:rPr lang="nl-NL" sz="3600" dirty="0" smtClean="0">
                <a:solidFill>
                  <a:srgbClr val="FFFF00"/>
                </a:solidFill>
                <a:latin typeface="+mj-lt"/>
              </a:rPr>
              <a:t> economische betekenis </a:t>
            </a:r>
            <a:r>
              <a:rPr lang="nl-NL" sz="3600" u="sng" dirty="0" smtClean="0">
                <a:solidFill>
                  <a:srgbClr val="FFFF00"/>
                </a:solidFill>
                <a:latin typeface="+mj-lt"/>
              </a:rPr>
              <a:t>voorheen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 3" pitchFamily="18" charset="2"/>
              <a:buChar char="w"/>
            </a:pPr>
            <a:r>
              <a:rPr lang="nl-NL" sz="3600" dirty="0" smtClean="0">
                <a:solidFill>
                  <a:srgbClr val="FFFF00"/>
                </a:solidFill>
                <a:latin typeface="+mj-lt"/>
              </a:rPr>
              <a:t> economische betekenis in de </a:t>
            </a:r>
            <a:r>
              <a:rPr lang="nl-NL" sz="3600" u="sng" dirty="0" smtClean="0">
                <a:solidFill>
                  <a:srgbClr val="FFFF00"/>
                </a:solidFill>
                <a:latin typeface="+mj-lt"/>
              </a:rPr>
              <a:t>toekomst</a:t>
            </a:r>
            <a:r>
              <a:rPr lang="nl-NL" sz="3600" dirty="0" smtClean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ajuba gd-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-396552" y="5949280"/>
            <a:ext cx="1033264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chemeClr val="tx1"/>
                </a:solidFill>
                <a:latin typeface="+mn-lt"/>
              </a:rPr>
              <a:t>prima bos, maar weinig waardeaanwas</a:t>
            </a:r>
            <a:endParaRPr lang="nl-NL" sz="48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C:\Users\Simon\Klingen Bomen\communicatie\bosplaatjes\kap op Born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8078787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395536" y="6267069"/>
            <a:ext cx="853244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chemeClr val="tx1"/>
                </a:solidFill>
                <a:latin typeface="+mj-lt"/>
              </a:rPr>
              <a:t>nogal wat bos omgevormd naar heide e.d.</a:t>
            </a:r>
            <a:endParaRPr lang="nl-NL" sz="36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931" cy="5589240"/>
          </a:xfrm>
          <a:prstGeom prst="rect">
            <a:avLst/>
          </a:prstGeom>
          <a:noFill/>
        </p:spPr>
      </p:pic>
      <p:sp>
        <p:nvSpPr>
          <p:cNvPr id="4" name="Ovaal 3"/>
          <p:cNvSpPr/>
          <p:nvPr/>
        </p:nvSpPr>
        <p:spPr>
          <a:xfrm>
            <a:off x="4355976" y="1916832"/>
            <a:ext cx="864096" cy="16561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1115616" y="134076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latin typeface="+mj-lt"/>
              </a:rPr>
              <a:t>hier is verjonging van dg bewust weggenomen!</a:t>
            </a:r>
            <a:endParaRPr lang="nl-NL" sz="2000" dirty="0">
              <a:latin typeface="+mj-lt"/>
            </a:endParaRPr>
          </a:p>
        </p:txBody>
      </p:sp>
      <p:cxnSp>
        <p:nvCxnSpPr>
          <p:cNvPr id="7" name="Rechte verbindingslijn met pijl 6"/>
          <p:cNvCxnSpPr/>
          <p:nvPr/>
        </p:nvCxnSpPr>
        <p:spPr>
          <a:xfrm>
            <a:off x="3707904" y="1988840"/>
            <a:ext cx="648072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imon\Documents\KLINGEN BOMEN\communicatie\plaatjes\bosplaatjes\Grotelsbos (1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4" y="0"/>
            <a:ext cx="9126812" cy="6858000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539552" y="5661248"/>
            <a:ext cx="806489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rgbClr val="FFFF00"/>
                </a:solidFill>
                <a:latin typeface="+mj-lt"/>
              </a:rPr>
              <a:t>Productieverhoging </a:t>
            </a:r>
            <a:r>
              <a:rPr lang="nl-NL" sz="4800" dirty="0" smtClean="0">
                <a:solidFill>
                  <a:schemeClr val="tx1"/>
                </a:solidFill>
                <a:latin typeface="+mj-lt"/>
              </a:rPr>
              <a:t>realistisch?</a:t>
            </a:r>
            <a:endParaRPr lang="nl-NL" sz="48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imon\Documents\Klingen Bomen\communicatie\mijn plaatjes van BU\bosplaatjes\Verjonging\eikenbeplanting Birkhov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222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0" y="5085184"/>
            <a:ext cx="91440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rgbClr val="FFFF00"/>
                </a:solidFill>
                <a:latin typeface="+mj-lt"/>
              </a:rPr>
              <a:t>Productieverhoging vraagt om </a:t>
            </a:r>
            <a:r>
              <a:rPr lang="nl-NL" sz="4800" dirty="0" smtClean="0">
                <a:solidFill>
                  <a:schemeClr val="tx1"/>
                </a:solidFill>
                <a:latin typeface="+mj-lt"/>
              </a:rPr>
              <a:t>investering, aandacht en vakkennis!</a:t>
            </a:r>
            <a:endParaRPr lang="nl-NL" sz="48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539552" y="1556792"/>
            <a:ext cx="33843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 smtClean="0">
                <a:solidFill>
                  <a:schemeClr val="bg1"/>
                </a:solidFill>
                <a:latin typeface="+mj-lt"/>
              </a:rPr>
              <a:t>Drents Landschap</a:t>
            </a:r>
          </a:p>
          <a:p>
            <a:pPr algn="r"/>
            <a:r>
              <a:rPr lang="nl-NL" dirty="0" smtClean="0">
                <a:solidFill>
                  <a:schemeClr val="bg1"/>
                </a:solidFill>
                <a:latin typeface="+mj-lt"/>
              </a:rPr>
              <a:t>Landschap Overijssel</a:t>
            </a:r>
          </a:p>
          <a:p>
            <a:pPr algn="r"/>
            <a:r>
              <a:rPr lang="nl-NL" dirty="0" smtClean="0">
                <a:solidFill>
                  <a:schemeClr val="bg1"/>
                </a:solidFill>
                <a:latin typeface="+mj-lt"/>
              </a:rPr>
              <a:t>Flevo-landschap</a:t>
            </a:r>
          </a:p>
          <a:p>
            <a:pPr algn="r"/>
            <a:r>
              <a:rPr lang="nl-N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rPr>
              <a:t>Geldersch Landschap</a:t>
            </a:r>
          </a:p>
          <a:p>
            <a:pPr algn="r"/>
            <a:r>
              <a:rPr lang="nl-NL" dirty="0" smtClean="0">
                <a:solidFill>
                  <a:schemeClr val="bg1"/>
                </a:solidFill>
                <a:latin typeface="+mj-lt"/>
              </a:rPr>
              <a:t>Utrechts Landschap </a:t>
            </a:r>
          </a:p>
          <a:p>
            <a:pPr algn="r"/>
            <a:r>
              <a:rPr lang="nl-NL" dirty="0" smtClean="0">
                <a:solidFill>
                  <a:schemeClr val="bg1"/>
                </a:solidFill>
                <a:latin typeface="+mj-lt"/>
              </a:rPr>
              <a:t>Brabants Landschap</a:t>
            </a:r>
          </a:p>
          <a:p>
            <a:pPr algn="r"/>
            <a:r>
              <a:rPr lang="nl-NL" dirty="0" smtClean="0">
                <a:solidFill>
                  <a:schemeClr val="bg1"/>
                </a:solidFill>
                <a:latin typeface="+mj-lt"/>
              </a:rPr>
              <a:t>Limburgs Landschap</a:t>
            </a:r>
            <a:endParaRPr lang="nl-N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067944" y="1124744"/>
            <a:ext cx="1368152" cy="427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tx1"/>
                </a:solidFill>
                <a:latin typeface="+mj-lt"/>
              </a:rPr>
              <a:t>ha bos</a:t>
            </a:r>
          </a:p>
          <a:p>
            <a:r>
              <a:rPr lang="nl-NL" dirty="0" smtClean="0">
                <a:solidFill>
                  <a:schemeClr val="bg1"/>
                </a:solidFill>
                <a:latin typeface="+mj-lt"/>
              </a:rPr>
              <a:t>  2.500</a:t>
            </a:r>
          </a:p>
          <a:p>
            <a:r>
              <a:rPr lang="nl-NL" dirty="0" smtClean="0">
                <a:solidFill>
                  <a:schemeClr val="bg1"/>
                </a:solidFill>
                <a:latin typeface="+mj-lt"/>
              </a:rPr>
              <a:t>  1.000</a:t>
            </a:r>
          </a:p>
          <a:p>
            <a:r>
              <a:rPr lang="nl-NL" dirty="0" smtClean="0">
                <a:solidFill>
                  <a:schemeClr val="bg1"/>
                </a:solidFill>
                <a:latin typeface="+mj-lt"/>
              </a:rPr>
              <a:t>  2.800</a:t>
            </a:r>
          </a:p>
          <a:p>
            <a:r>
              <a:rPr lang="nl-NL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nl-N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rPr>
              <a:t>7.000</a:t>
            </a:r>
          </a:p>
          <a:p>
            <a:r>
              <a:rPr lang="nl-NL" dirty="0" smtClean="0">
                <a:solidFill>
                  <a:schemeClr val="bg1"/>
                </a:solidFill>
                <a:latin typeface="+mj-lt"/>
              </a:rPr>
              <a:t>  3.500</a:t>
            </a:r>
          </a:p>
          <a:p>
            <a:r>
              <a:rPr lang="nl-NL" dirty="0" smtClean="0">
                <a:solidFill>
                  <a:schemeClr val="bg1"/>
                </a:solidFill>
                <a:latin typeface="+mj-lt"/>
              </a:rPr>
              <a:t>  7.600</a:t>
            </a:r>
          </a:p>
          <a:p>
            <a:r>
              <a:rPr lang="nl-NL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nl-NL" u="sng" dirty="0" smtClean="0">
                <a:solidFill>
                  <a:schemeClr val="bg1"/>
                </a:solidFill>
                <a:latin typeface="+mj-lt"/>
              </a:rPr>
              <a:t>4.000</a:t>
            </a:r>
          </a:p>
          <a:p>
            <a:r>
              <a:rPr lang="nl-NL" dirty="0" smtClean="0">
                <a:solidFill>
                  <a:schemeClr val="tx1"/>
                </a:solidFill>
                <a:latin typeface="+mj-lt"/>
              </a:rPr>
              <a:t>28.400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364088" y="620688"/>
            <a:ext cx="1754455" cy="474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dirty="0" smtClean="0">
                <a:solidFill>
                  <a:schemeClr val="tx1"/>
                </a:solidFill>
                <a:latin typeface="+mj-lt"/>
              </a:rPr>
              <a:t>houtoogst </a:t>
            </a:r>
          </a:p>
          <a:p>
            <a:pPr algn="r"/>
            <a:r>
              <a:rPr lang="nl-NL" dirty="0" smtClean="0">
                <a:solidFill>
                  <a:schemeClr val="tx1"/>
                </a:solidFill>
                <a:latin typeface="+mj-lt"/>
              </a:rPr>
              <a:t>in €/jaar</a:t>
            </a:r>
          </a:p>
          <a:p>
            <a:pPr algn="r"/>
            <a:r>
              <a:rPr lang="nl-NL" dirty="0" smtClean="0">
                <a:solidFill>
                  <a:schemeClr val="bg1"/>
                </a:solidFill>
                <a:latin typeface="+mj-lt"/>
              </a:rPr>
              <a:t>60.000</a:t>
            </a:r>
          </a:p>
          <a:p>
            <a:pPr algn="r"/>
            <a:r>
              <a:rPr lang="nl-NL" dirty="0" smtClean="0">
                <a:solidFill>
                  <a:schemeClr val="bg1"/>
                </a:solidFill>
                <a:latin typeface="+mj-lt"/>
              </a:rPr>
              <a:t>70.000</a:t>
            </a:r>
          </a:p>
          <a:p>
            <a:pPr algn="r"/>
            <a:r>
              <a:rPr lang="nl-NL" dirty="0" smtClean="0">
                <a:solidFill>
                  <a:schemeClr val="bg1"/>
                </a:solidFill>
                <a:latin typeface="+mj-lt"/>
              </a:rPr>
              <a:t>200.000</a:t>
            </a:r>
          </a:p>
          <a:p>
            <a:pPr algn="r"/>
            <a:r>
              <a:rPr lang="nl-N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rPr>
              <a:t>1.000.000</a:t>
            </a:r>
          </a:p>
          <a:p>
            <a:pPr algn="r"/>
            <a:r>
              <a:rPr lang="nl-NL" dirty="0" smtClean="0">
                <a:solidFill>
                  <a:schemeClr val="bg1"/>
                </a:solidFill>
                <a:latin typeface="+mj-lt"/>
              </a:rPr>
              <a:t>150.000</a:t>
            </a:r>
          </a:p>
          <a:p>
            <a:pPr algn="r"/>
            <a:r>
              <a:rPr lang="nl-NL" dirty="0" smtClean="0">
                <a:solidFill>
                  <a:schemeClr val="bg1"/>
                </a:solidFill>
                <a:latin typeface="+mj-lt"/>
              </a:rPr>
              <a:t>250.000</a:t>
            </a:r>
          </a:p>
          <a:p>
            <a:pPr algn="r"/>
            <a:r>
              <a:rPr lang="nl-NL" u="sng" dirty="0" smtClean="0">
                <a:solidFill>
                  <a:schemeClr val="bg1"/>
                </a:solidFill>
                <a:latin typeface="+mj-lt"/>
              </a:rPr>
              <a:t>140.000</a:t>
            </a:r>
          </a:p>
          <a:p>
            <a:pPr algn="r"/>
            <a:r>
              <a:rPr lang="nl-NL" dirty="0" smtClean="0">
                <a:solidFill>
                  <a:schemeClr val="tx1"/>
                </a:solidFill>
                <a:latin typeface="+mj-lt"/>
              </a:rPr>
              <a:t>1.870.000</a:t>
            </a:r>
            <a:endParaRPr lang="nl-NL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236296" y="620688"/>
            <a:ext cx="1161215" cy="4271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 smtClean="0">
                <a:solidFill>
                  <a:schemeClr val="tx1"/>
                </a:solidFill>
                <a:latin typeface="+mj-lt"/>
              </a:rPr>
              <a:t>% van </a:t>
            </a:r>
          </a:p>
          <a:p>
            <a:pPr algn="ctr"/>
            <a:r>
              <a:rPr lang="nl-NL" dirty="0" smtClean="0">
                <a:solidFill>
                  <a:schemeClr val="tx1"/>
                </a:solidFill>
                <a:latin typeface="+mj-lt"/>
              </a:rPr>
              <a:t>omzet</a:t>
            </a:r>
          </a:p>
          <a:p>
            <a:pPr algn="ctr"/>
            <a:r>
              <a:rPr lang="nl-NL" dirty="0" smtClean="0">
                <a:solidFill>
                  <a:srgbClr val="FFCC00"/>
                </a:solidFill>
                <a:latin typeface="+mj-lt"/>
              </a:rPr>
              <a:t>1,5</a:t>
            </a:r>
          </a:p>
          <a:p>
            <a:pPr algn="ctr"/>
            <a:r>
              <a:rPr lang="nl-NL" dirty="0" smtClean="0">
                <a:solidFill>
                  <a:srgbClr val="FFCC00"/>
                </a:solidFill>
                <a:latin typeface="+mj-lt"/>
              </a:rPr>
              <a:t>3,5</a:t>
            </a:r>
          </a:p>
          <a:p>
            <a:pPr algn="ctr"/>
            <a:r>
              <a:rPr lang="nl-NL" dirty="0" smtClean="0">
                <a:solidFill>
                  <a:srgbClr val="FFCC00"/>
                </a:solidFill>
                <a:latin typeface="+mj-lt"/>
              </a:rPr>
              <a:t>7,0</a:t>
            </a:r>
          </a:p>
          <a:p>
            <a:pPr algn="ctr"/>
            <a:r>
              <a:rPr lang="nl-NL" dirty="0" smtClean="0">
                <a:solidFill>
                  <a:srgbClr val="FFCC00"/>
                </a:solidFill>
                <a:latin typeface="+mj-lt"/>
              </a:rPr>
              <a:t>10,0</a:t>
            </a:r>
          </a:p>
          <a:p>
            <a:pPr algn="ctr"/>
            <a:r>
              <a:rPr lang="nl-NL" dirty="0" smtClean="0">
                <a:solidFill>
                  <a:srgbClr val="FFCC00"/>
                </a:solidFill>
                <a:latin typeface="+mj-lt"/>
              </a:rPr>
              <a:t>5,0</a:t>
            </a:r>
          </a:p>
          <a:p>
            <a:pPr algn="ctr"/>
            <a:r>
              <a:rPr lang="nl-NL" dirty="0" smtClean="0">
                <a:solidFill>
                  <a:srgbClr val="FFCC00"/>
                </a:solidFill>
                <a:latin typeface="+mj-lt"/>
              </a:rPr>
              <a:t>4,5</a:t>
            </a:r>
          </a:p>
          <a:p>
            <a:pPr algn="ctr"/>
            <a:r>
              <a:rPr lang="nl-NL" dirty="0" smtClean="0">
                <a:solidFill>
                  <a:srgbClr val="FFCC00"/>
                </a:solidFill>
                <a:latin typeface="+mj-lt"/>
              </a:rPr>
              <a:t>5,5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395536" y="5949280"/>
            <a:ext cx="439248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dirty="0" smtClean="0">
                <a:solidFill>
                  <a:schemeClr val="tx1"/>
                </a:solidFill>
                <a:latin typeface="+mj-lt"/>
              </a:rPr>
              <a:t>Bos ‘economie’ </a:t>
            </a:r>
            <a:r>
              <a:rPr lang="nl-NL" sz="3200" dirty="0" smtClean="0">
                <a:solidFill>
                  <a:schemeClr val="bg1"/>
                </a:solidFill>
                <a:latin typeface="+mj-lt"/>
              </a:rPr>
              <a:t>bij 7 van  </a:t>
            </a:r>
            <a:endParaRPr lang="nl-NL" sz="3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3" descr="C:\Users\Simon\Dropbox\Logo De12Landschapp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5805264"/>
            <a:ext cx="3488103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99592" y="3933056"/>
            <a:ext cx="266429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+mj-lt"/>
              </a:rPr>
              <a:t>bosverjonging</a:t>
            </a:r>
            <a:endParaRPr lang="nl-NL" dirty="0">
              <a:latin typeface="+mj-lt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331640" y="1124744"/>
            <a:ext cx="187220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+mj-lt"/>
              </a:rPr>
              <a:t>houtoogst</a:t>
            </a:r>
            <a:endParaRPr lang="nl-NL" dirty="0">
              <a:latin typeface="+mj-lt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043608" y="5157192"/>
            <a:ext cx="230425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+mj-lt"/>
              </a:rPr>
              <a:t>bosverzorging</a:t>
            </a:r>
            <a:endParaRPr lang="nl-NL" dirty="0">
              <a:latin typeface="+mj-lt"/>
            </a:endParaRPr>
          </a:p>
        </p:txBody>
      </p:sp>
      <p:sp>
        <p:nvSpPr>
          <p:cNvPr id="5" name="Tekstvak 4"/>
          <p:cNvSpPr txBox="1"/>
          <p:nvPr/>
        </p:nvSpPr>
        <p:spPr>
          <a:xfrm rot="5400000">
            <a:off x="6196884" y="1637916"/>
            <a:ext cx="417646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 dirty="0" smtClean="0">
                <a:solidFill>
                  <a:schemeClr val="bg1"/>
                </a:solidFill>
                <a:latin typeface="+mj-lt"/>
              </a:rPr>
              <a:t>kosten</a:t>
            </a:r>
            <a:endParaRPr lang="nl-N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635896" y="260648"/>
            <a:ext cx="2878032" cy="2850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+mj-lt"/>
              </a:rPr>
              <a:t>administratie</a:t>
            </a:r>
          </a:p>
          <a:p>
            <a:r>
              <a:rPr lang="nl-NL" dirty="0" smtClean="0">
                <a:solidFill>
                  <a:schemeClr val="bg1"/>
                </a:solidFill>
                <a:latin typeface="+mj-lt"/>
              </a:rPr>
              <a:t>blessen</a:t>
            </a:r>
          </a:p>
          <a:p>
            <a:r>
              <a:rPr lang="nl-NL" dirty="0" smtClean="0">
                <a:solidFill>
                  <a:schemeClr val="bg1"/>
                </a:solidFill>
                <a:latin typeface="+mj-lt"/>
              </a:rPr>
              <a:t>houtmeten</a:t>
            </a:r>
          </a:p>
          <a:p>
            <a:r>
              <a:rPr lang="nl-NL" dirty="0" smtClean="0">
                <a:solidFill>
                  <a:schemeClr val="bg1"/>
                </a:solidFill>
                <a:latin typeface="+mj-lt"/>
              </a:rPr>
              <a:t>communicatie</a:t>
            </a:r>
          </a:p>
          <a:p>
            <a:r>
              <a:rPr lang="nl-NL" dirty="0" smtClean="0">
                <a:solidFill>
                  <a:schemeClr val="bg1"/>
                </a:solidFill>
                <a:latin typeface="+mj-lt"/>
              </a:rPr>
              <a:t>gedoe F+</a:t>
            </a:r>
            <a:r>
              <a:rPr lang="nl-NL" dirty="0" err="1" smtClean="0">
                <a:solidFill>
                  <a:schemeClr val="bg1"/>
                </a:solidFill>
                <a:latin typeface="+mj-lt"/>
              </a:rPr>
              <a:t>F-wet</a:t>
            </a:r>
            <a:endParaRPr lang="nl-NL" dirty="0" smtClean="0">
              <a:solidFill>
                <a:schemeClr val="bg1"/>
              </a:solidFill>
              <a:latin typeface="+mj-lt"/>
            </a:endParaRPr>
          </a:p>
          <a:p>
            <a:r>
              <a:rPr lang="nl-NL" dirty="0" smtClean="0">
                <a:solidFill>
                  <a:schemeClr val="bg1"/>
                </a:solidFill>
                <a:latin typeface="+mj-lt"/>
              </a:rPr>
              <a:t>opknappen wegen</a:t>
            </a:r>
            <a:endParaRPr lang="nl-N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635896" y="3284984"/>
            <a:ext cx="3096344" cy="142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+mj-lt"/>
              </a:rPr>
              <a:t>bodembewerking</a:t>
            </a:r>
          </a:p>
          <a:p>
            <a:r>
              <a:rPr lang="nl-NL" dirty="0" smtClean="0">
                <a:solidFill>
                  <a:schemeClr val="bg1"/>
                </a:solidFill>
                <a:latin typeface="+mj-lt"/>
              </a:rPr>
              <a:t>planten</a:t>
            </a:r>
          </a:p>
          <a:p>
            <a:r>
              <a:rPr lang="nl-NL" dirty="0" smtClean="0">
                <a:solidFill>
                  <a:schemeClr val="bg1"/>
                </a:solidFill>
                <a:latin typeface="+mj-lt"/>
              </a:rPr>
              <a:t>rasteren</a:t>
            </a:r>
            <a:endParaRPr lang="nl-N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635896" y="4653136"/>
            <a:ext cx="3384376" cy="142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+mj-lt"/>
              </a:rPr>
              <a:t>vrijstellen</a:t>
            </a:r>
          </a:p>
          <a:p>
            <a:r>
              <a:rPr lang="nl-NL" dirty="0" smtClean="0">
                <a:solidFill>
                  <a:schemeClr val="bg1"/>
                </a:solidFill>
                <a:latin typeface="+mj-lt"/>
              </a:rPr>
              <a:t>zuiveren</a:t>
            </a:r>
          </a:p>
          <a:p>
            <a:r>
              <a:rPr lang="nl-NL" dirty="0" smtClean="0">
                <a:solidFill>
                  <a:schemeClr val="bg1"/>
                </a:solidFill>
                <a:latin typeface="+mj-lt"/>
              </a:rPr>
              <a:t>raster wegnemen</a:t>
            </a:r>
            <a:endParaRPr lang="nl-N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827584" y="6093296"/>
            <a:ext cx="7776864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600" dirty="0" smtClean="0">
                <a:solidFill>
                  <a:srgbClr val="FFCC00"/>
                </a:solidFill>
                <a:latin typeface="+mn-lt"/>
              </a:rPr>
              <a:t>Reken je niet rijk!</a:t>
            </a:r>
            <a:endParaRPr lang="nl-NL" sz="6600" dirty="0">
              <a:solidFill>
                <a:srgbClr val="FFCC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34563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NL" sz="5400" dirty="0" smtClean="0">
                <a:solidFill>
                  <a:srgbClr val="FFFF00"/>
                </a:solidFill>
              </a:rPr>
              <a:t>Economie</a:t>
            </a:r>
            <a:br>
              <a:rPr lang="nl-NL" sz="5400" dirty="0" smtClean="0">
                <a:solidFill>
                  <a:srgbClr val="FFFF00"/>
                </a:solidFill>
              </a:rPr>
            </a:br>
            <a:r>
              <a:rPr lang="nl-NL" sz="5400" dirty="0" smtClean="0">
                <a:solidFill>
                  <a:srgbClr val="FFFF00"/>
                </a:solidFill>
              </a:rPr>
              <a:t>van het bos</a:t>
            </a:r>
            <a:r>
              <a:rPr lang="nl-NL" dirty="0" smtClean="0">
                <a:solidFill>
                  <a:srgbClr val="FFFF00"/>
                </a:solidFill>
              </a:rPr>
              <a:t>?</a:t>
            </a: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691680" y="2708920"/>
            <a:ext cx="5400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chemeClr val="bg1"/>
                </a:solidFill>
                <a:latin typeface="+mj-lt"/>
              </a:rPr>
              <a:t>natuur / beleving</a:t>
            </a:r>
            <a:endParaRPr lang="nl-NL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004048" y="450912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u="sng" dirty="0" smtClean="0">
                <a:solidFill>
                  <a:schemeClr val="tx1"/>
                </a:solidFill>
                <a:latin typeface="+mj-lt"/>
              </a:rPr>
              <a:t>van waarde?</a:t>
            </a:r>
          </a:p>
        </p:txBody>
      </p:sp>
      <p:cxnSp>
        <p:nvCxnSpPr>
          <p:cNvPr id="8" name="Rechte verbindingslijn 7"/>
          <p:cNvCxnSpPr/>
          <p:nvPr/>
        </p:nvCxnSpPr>
        <p:spPr>
          <a:xfrm>
            <a:off x="4716016" y="3501008"/>
            <a:ext cx="576064" cy="1080120"/>
          </a:xfrm>
          <a:prstGeom prst="line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971600" y="4005064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chemeClr val="bg1"/>
                </a:solidFill>
                <a:latin typeface="+mj-lt"/>
              </a:rPr>
              <a:t>schone lucht</a:t>
            </a:r>
          </a:p>
          <a:p>
            <a:r>
              <a:rPr lang="nl-NL" sz="4000" dirty="0" smtClean="0">
                <a:solidFill>
                  <a:schemeClr val="bg1"/>
                </a:solidFill>
                <a:latin typeface="+mj-lt"/>
              </a:rPr>
              <a:t>welbehagen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139952" y="1844824"/>
            <a:ext cx="403244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chemeClr val="bg1"/>
                </a:solidFill>
                <a:latin typeface="+mj-lt"/>
              </a:rPr>
              <a:t>houtinkomsten</a:t>
            </a:r>
          </a:p>
        </p:txBody>
      </p:sp>
      <p:cxnSp>
        <p:nvCxnSpPr>
          <p:cNvPr id="12" name="Rechte verbindingslijn 11"/>
          <p:cNvCxnSpPr/>
          <p:nvPr/>
        </p:nvCxnSpPr>
        <p:spPr>
          <a:xfrm>
            <a:off x="3851920" y="4365104"/>
            <a:ext cx="1080120" cy="432048"/>
          </a:xfrm>
          <a:prstGeom prst="line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3851920" y="4941168"/>
            <a:ext cx="1008112" cy="72008"/>
          </a:xfrm>
          <a:prstGeom prst="line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29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Amsterdamse bos (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050" cy="6789738"/>
          </a:xfrm>
          <a:prstGeom prst="rect">
            <a:avLst/>
          </a:prstGeom>
          <a:noFill/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843213" y="5589588"/>
            <a:ext cx="3167062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fontAlgn="auto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</a:pPr>
            <a:r>
              <a:rPr lang="nl-NL" sz="6000" dirty="0">
                <a:solidFill>
                  <a:prstClr val="white"/>
                </a:solidFill>
                <a:latin typeface="Calibri"/>
              </a:rPr>
              <a:t>mensen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 rot="1412129">
            <a:off x="468313" y="2924175"/>
            <a:ext cx="244792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Ctr="1">
            <a:spAutoFit/>
          </a:bodyPr>
          <a:lstStyle/>
          <a:p>
            <a:pPr fontAlgn="auto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</a:pPr>
            <a:r>
              <a:rPr lang="nl-NL" sz="6000" dirty="0">
                <a:solidFill>
                  <a:srgbClr val="FFCC00"/>
                </a:solidFill>
                <a:latin typeface="Calibri"/>
              </a:rPr>
              <a:t>natuur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 rot="5400000">
            <a:off x="4662165" y="3136276"/>
            <a:ext cx="2376487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Ctr="1">
            <a:spAutoFit/>
          </a:bodyPr>
          <a:lstStyle/>
          <a:p>
            <a:pPr fontAlgn="auto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</a:pPr>
            <a:r>
              <a:rPr lang="nl-NL" sz="6000" dirty="0">
                <a:solidFill>
                  <a:prstClr val="black"/>
                </a:solidFill>
                <a:latin typeface="Calibri"/>
              </a:rPr>
              <a:t>hout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1547664" y="1988840"/>
          <a:ext cx="6360368" cy="2392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63824"/>
                <a:gridCol w="1716360"/>
                <a:gridCol w="1590092"/>
                <a:gridCol w="1590092"/>
              </a:tblGrid>
              <a:tr h="59801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voorheen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2013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toekomst</a:t>
                      </a:r>
                      <a:endParaRPr lang="nl-NL" sz="2800" dirty="0"/>
                    </a:p>
                  </a:txBody>
                  <a:tcPr/>
                </a:tc>
              </a:tr>
              <a:tr h="598010">
                <a:tc>
                  <a:txBody>
                    <a:bodyPr/>
                    <a:lstStyle/>
                    <a:p>
                      <a:pPr algn="l"/>
                      <a:r>
                        <a:rPr lang="nl-NL" sz="2400" dirty="0" smtClean="0"/>
                        <a:t>m</a:t>
                      </a:r>
                      <a:r>
                        <a:rPr lang="nl-NL" sz="2400" baseline="30000" dirty="0" smtClean="0"/>
                        <a:t>3</a:t>
                      </a:r>
                      <a:endParaRPr lang="nl-NL" sz="2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2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3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4</a:t>
                      </a:r>
                      <a:endParaRPr lang="nl-NL" sz="2800" dirty="0"/>
                    </a:p>
                  </a:txBody>
                  <a:tcPr/>
                </a:tc>
              </a:tr>
              <a:tr h="598010">
                <a:tc>
                  <a:txBody>
                    <a:bodyPr/>
                    <a:lstStyle/>
                    <a:p>
                      <a:pPr algn="l"/>
                      <a:r>
                        <a:rPr lang="nl-NL" sz="2400" dirty="0" smtClean="0"/>
                        <a:t>Natuur</a:t>
                      </a:r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5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4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3</a:t>
                      </a:r>
                      <a:endParaRPr lang="nl-NL" sz="2800" dirty="0"/>
                    </a:p>
                  </a:txBody>
                  <a:tcPr/>
                </a:tc>
              </a:tr>
              <a:tr h="598010">
                <a:tc>
                  <a:txBody>
                    <a:bodyPr/>
                    <a:lstStyle/>
                    <a:p>
                      <a:pPr algn="l"/>
                      <a:r>
                        <a:rPr lang="nl-NL" sz="2400" dirty="0" smtClean="0"/>
                        <a:t>Recreatie</a:t>
                      </a:r>
                      <a:endParaRPr lang="nl-N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3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3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3</a:t>
                      </a:r>
                      <a:endParaRPr lang="nl-NL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1475656" y="1052736"/>
            <a:ext cx="460851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+mn-lt"/>
              </a:rPr>
              <a:t>voorbeeld</a:t>
            </a:r>
            <a:endParaRPr lang="nl-NL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ek 3"/>
          <p:cNvGraphicFramePr/>
          <p:nvPr/>
        </p:nvGraphicFramePr>
        <p:xfrm>
          <a:off x="251520" y="332656"/>
          <a:ext cx="856895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1187624" y="5589240"/>
            <a:ext cx="612068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+mn-lt"/>
              </a:rPr>
              <a:t>Drents Landschap </a:t>
            </a:r>
            <a:endParaRPr lang="nl-NL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ek 3"/>
          <p:cNvGraphicFramePr/>
          <p:nvPr/>
        </p:nvGraphicFramePr>
        <p:xfrm>
          <a:off x="251520" y="332656"/>
          <a:ext cx="856895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1187624" y="5589240"/>
            <a:ext cx="612068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+mn-lt"/>
              </a:rPr>
              <a:t>Landschap Overijssel 1</a:t>
            </a:r>
            <a:endParaRPr lang="nl-NL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angepast ontwerp">
  <a:themeElements>
    <a:clrScheme name="1_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angepast ontwerp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800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Palatino Linotyp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800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Palatino Linotype" pitchFamily="18" charset="0"/>
          </a:defRPr>
        </a:defPPr>
      </a:lstStyle>
    </a:lnDef>
  </a:objectDefaults>
  <a:extraClrSchemeLst>
    <a:extraClrScheme>
      <a:clrScheme name="1_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2258</TotalTime>
  <Words>232</Words>
  <Application>Microsoft Office PowerPoint</Application>
  <PresentationFormat>Diavoorstelling (4:3)</PresentationFormat>
  <Paragraphs>107</Paragraphs>
  <Slides>24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24</vt:i4>
      </vt:variant>
    </vt:vector>
  </HeadingPairs>
  <TitlesOfParts>
    <vt:vector size="27" baseType="lpstr">
      <vt:lpstr>1_Aangepast ontwerp</vt:lpstr>
      <vt:lpstr>2_Office-thema</vt:lpstr>
      <vt:lpstr>Office-thema</vt:lpstr>
      <vt:lpstr>Bos economie</vt:lpstr>
      <vt:lpstr>Dia 2</vt:lpstr>
      <vt:lpstr>Dia 3</vt:lpstr>
      <vt:lpstr>Dia 4</vt:lpstr>
      <vt:lpstr>Economie van het bos?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enige vaststellingen</vt:lpstr>
      <vt:lpstr>Dia 20</vt:lpstr>
      <vt:lpstr>Dia 21</vt:lpstr>
      <vt:lpstr>Dia 22</vt:lpstr>
      <vt:lpstr>Dia 23</vt:lpstr>
      <vt:lpstr>Dia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Simon Klingen</dc:creator>
  <cp:lastModifiedBy>Simon Klingen</cp:lastModifiedBy>
  <cp:revision>233</cp:revision>
  <dcterms:created xsi:type="dcterms:W3CDTF">2007-10-14T02:42:42Z</dcterms:created>
  <dcterms:modified xsi:type="dcterms:W3CDTF">2013-12-05T09:58:04Z</dcterms:modified>
</cp:coreProperties>
</file>